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notesMasterIdLst>
    <p:notesMasterId r:id="rId38"/>
  </p:notesMasterIdLst>
  <p:sldIdLst>
    <p:sldId id="306" r:id="rId5"/>
    <p:sldId id="399" r:id="rId6"/>
    <p:sldId id="400" r:id="rId7"/>
    <p:sldId id="312" r:id="rId8"/>
    <p:sldId id="314" r:id="rId9"/>
    <p:sldId id="402" r:id="rId10"/>
    <p:sldId id="401" r:id="rId11"/>
    <p:sldId id="319" r:id="rId12"/>
    <p:sldId id="326" r:id="rId13"/>
    <p:sldId id="327" r:id="rId14"/>
    <p:sldId id="330" r:id="rId15"/>
    <p:sldId id="383" r:id="rId16"/>
    <p:sldId id="384" r:id="rId17"/>
    <p:sldId id="385" r:id="rId18"/>
    <p:sldId id="386" r:id="rId19"/>
    <p:sldId id="387" r:id="rId20"/>
    <p:sldId id="409" r:id="rId21"/>
    <p:sldId id="410" r:id="rId22"/>
    <p:sldId id="411" r:id="rId23"/>
    <p:sldId id="332" r:id="rId24"/>
    <p:sldId id="335" r:id="rId25"/>
    <p:sldId id="390" r:id="rId26"/>
    <p:sldId id="398" r:id="rId27"/>
    <p:sldId id="388" r:id="rId28"/>
    <p:sldId id="397" r:id="rId29"/>
    <p:sldId id="406" r:id="rId30"/>
    <p:sldId id="407" r:id="rId31"/>
    <p:sldId id="396" r:id="rId32"/>
    <p:sldId id="394" r:id="rId33"/>
    <p:sldId id="389" r:id="rId34"/>
    <p:sldId id="403" r:id="rId35"/>
    <p:sldId id="408" r:id="rId36"/>
    <p:sldId id="40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0" d="100"/>
          <a:sy n="90" d="100"/>
        </p:scale>
        <p:origin x="-137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C79F9E-343A-46AB-8725-C867DC732332}" type="datetimeFigureOut">
              <a:rPr lang="en-US" smtClean="0"/>
              <a:pPr/>
              <a:t>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BD264-76EE-4A59-BB62-C4BE53D7F1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Slide Number Placeholder 3"/>
          <p:cNvSpPr>
            <a:spLocks noGrp="1"/>
          </p:cNvSpPr>
          <p:nvPr>
            <p:ph type="sldNum" sz="quarter" idx="5"/>
          </p:nvPr>
        </p:nvSpPr>
        <p:spPr>
          <a:noFill/>
        </p:spPr>
        <p:txBody>
          <a:bodyPr/>
          <a:lstStyle/>
          <a:p>
            <a:fld id="{16F7993A-C31B-4C5E-B0A5-333963E59287}" type="slidenum">
              <a:rPr lang="en-US" smtClean="0">
                <a:latin typeface="Times New Roman" pitchFamily="18" charset="0"/>
              </a:rPr>
              <a:pPr/>
              <a:t>1</a:t>
            </a:fld>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3BD264-76EE-4A59-BB62-C4BE53D7F11C}"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3BD264-76EE-4A59-BB62-C4BE53D7F11C}"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3BD264-76EE-4A59-BB62-C4BE53D7F11C}"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CE81166-5C33-4E64-9ED4-DB4F6213A78C}" type="datetimeFigureOut">
              <a:rPr lang="en-US" smtClean="0"/>
              <a:pPr/>
              <a:t>2/3/2019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890BA59-2CE7-400B-88B7-66272D2AE16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CE81166-5C33-4E64-9ED4-DB4F6213A78C}"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CE81166-5C33-4E64-9ED4-DB4F6213A78C}" type="datetimeFigureOut">
              <a:rPr lang="en-US" smtClean="0"/>
              <a:pPr/>
              <a:t>2/3/2019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890BA59-2CE7-400B-88B7-66272D2AE16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CE81166-5C33-4E64-9ED4-DB4F6213A78C}" type="datetimeFigureOut">
              <a:rPr lang="en-US" smtClean="0"/>
              <a:pPr/>
              <a:t>2/3/2019</a:t>
            </a:fld>
            <a:endParaRPr lang="en-US"/>
          </a:p>
        </p:txBody>
      </p:sp>
      <p:sp>
        <p:nvSpPr>
          <p:cNvPr id="10" name="Slide Number Placeholder 9"/>
          <p:cNvSpPr>
            <a:spLocks noGrp="1"/>
          </p:cNvSpPr>
          <p:nvPr>
            <p:ph type="sldNum" sz="quarter" idx="16"/>
          </p:nvPr>
        </p:nvSpPr>
        <p:spPr/>
        <p:txBody>
          <a:bodyPr rtlCol="0"/>
          <a:lstStyle/>
          <a:p>
            <a:fld id="{1890BA59-2CE7-400B-88B7-66272D2AE16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CE81166-5C33-4E64-9ED4-DB4F6213A78C}" type="datetimeFigureOut">
              <a:rPr lang="en-US" smtClean="0"/>
              <a:pPr/>
              <a:t>2/3/2019</a:t>
            </a:fld>
            <a:endParaRPr lang="en-US"/>
          </a:p>
        </p:txBody>
      </p:sp>
      <p:sp>
        <p:nvSpPr>
          <p:cNvPr id="12" name="Slide Number Placeholder 11"/>
          <p:cNvSpPr>
            <a:spLocks noGrp="1"/>
          </p:cNvSpPr>
          <p:nvPr>
            <p:ph type="sldNum" sz="quarter" idx="16"/>
          </p:nvPr>
        </p:nvSpPr>
        <p:spPr/>
        <p:txBody>
          <a:bodyPr rtlCol="0"/>
          <a:lstStyle/>
          <a:p>
            <a:fld id="{1890BA59-2CE7-400B-88B7-66272D2AE16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CE81166-5C33-4E64-9ED4-DB4F6213A78C}" type="datetimeFigureOut">
              <a:rPr lang="en-US" smtClean="0"/>
              <a:pPr/>
              <a:t>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81166-5C33-4E64-9ED4-DB4F6213A78C}" type="datetimeFigureOut">
              <a:rPr lang="en-US" smtClean="0"/>
              <a:pPr/>
              <a:t>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890BA59-2CE7-400B-88B7-66272D2AE1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CE81166-5C33-4E64-9ED4-DB4F6213A78C}" type="datetimeFigureOut">
              <a:rPr lang="en-US" smtClean="0"/>
              <a:pPr/>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CE81166-5C33-4E64-9ED4-DB4F6213A78C}" type="datetimeFigureOut">
              <a:rPr lang="en-US" smtClean="0"/>
              <a:pPr/>
              <a:t>2/3/2019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890BA59-2CE7-400B-88B7-66272D2AE16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E81166-5C33-4E64-9ED4-DB4F6213A78C}"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0BA59-2CE7-400B-88B7-66272D2AE1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CE81166-5C33-4E64-9ED4-DB4F6213A78C}" type="datetimeFigureOut">
              <a:rPr lang="en-US" smtClean="0"/>
              <a:pPr/>
              <a:t>2/3/2019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890BA59-2CE7-400B-88B7-66272D2AE1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19088"/>
            <a:ext cx="8229600" cy="63007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25A8FBB2-A3CD-49F6-B602-9AD3D07BFAC2}"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CE81166-5C33-4E64-9ED4-DB4F6213A78C}" type="datetimeFigureOut">
              <a:rPr lang="en-US" smtClean="0"/>
              <a:pPr/>
              <a:t>2/3/2019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890BA59-2CE7-400B-88B7-66272D2AE1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subTitle" idx="1"/>
          </p:nvPr>
        </p:nvSpPr>
        <p:spPr>
          <a:xfrm>
            <a:off x="457200" y="1981200"/>
            <a:ext cx="8534400" cy="762000"/>
          </a:xfrm>
        </p:spPr>
        <p:txBody>
          <a:bodyPr>
            <a:noAutofit/>
          </a:bodyPr>
          <a:lstStyle/>
          <a:p>
            <a:pPr eaLnBrk="1" hangingPunct="1">
              <a:defRPr/>
            </a:pPr>
            <a:r>
              <a:rPr lang="en-US" sz="6600" b="1" dirty="0" smtClean="0">
                <a:solidFill>
                  <a:srgbClr val="FFFF00"/>
                </a:solidFill>
              </a:rPr>
              <a:t>ATOMIC STRUCTURE</a:t>
            </a:r>
          </a:p>
          <a:p>
            <a:pPr eaLnBrk="1" hangingPunct="1">
              <a:defRPr/>
            </a:pPr>
            <a:endParaRPr lang="en-US" sz="6600" b="1" dirty="0" smtClean="0">
              <a:solidFill>
                <a:srgbClr val="FFFF00"/>
              </a:solidFill>
            </a:endParaRPr>
          </a:p>
        </p:txBody>
      </p:sp>
      <p:sp>
        <p:nvSpPr>
          <p:cNvPr id="4" name="TextBox 3"/>
          <p:cNvSpPr txBox="1"/>
          <p:nvPr/>
        </p:nvSpPr>
        <p:spPr>
          <a:xfrm>
            <a:off x="0" y="6172200"/>
            <a:ext cx="1981200" cy="461665"/>
          </a:xfrm>
          <a:prstGeom prst="rect">
            <a:avLst/>
          </a:prstGeom>
          <a:noFill/>
        </p:spPr>
        <p:txBody>
          <a:bodyPr wrap="square" rtlCol="0">
            <a:spAutoFit/>
          </a:bodyPr>
          <a:lstStyle/>
          <a:p>
            <a:pPr lvl="1"/>
            <a:r>
              <a:rPr lang="en-US" sz="2400" b="1" dirty="0" smtClean="0">
                <a:solidFill>
                  <a:srgbClr val="7030A0"/>
                </a:solidFill>
              </a:rPr>
              <a:t>F Y B Sc</a:t>
            </a:r>
            <a:endParaRPr lang="en-US" sz="2400" b="1" dirty="0">
              <a:solidFill>
                <a:srgbClr val="7030A0"/>
              </a:solidFill>
            </a:endParaRPr>
          </a:p>
        </p:txBody>
      </p:sp>
      <p:sp>
        <p:nvSpPr>
          <p:cNvPr id="5" name="TextBox 4"/>
          <p:cNvSpPr txBox="1"/>
          <p:nvPr/>
        </p:nvSpPr>
        <p:spPr>
          <a:xfrm>
            <a:off x="2819400" y="6172200"/>
            <a:ext cx="5334000" cy="461665"/>
          </a:xfrm>
          <a:prstGeom prst="rect">
            <a:avLst/>
          </a:prstGeom>
          <a:noFill/>
        </p:spPr>
        <p:txBody>
          <a:bodyPr wrap="square" rtlCol="0">
            <a:spAutoFit/>
          </a:bodyPr>
          <a:lstStyle/>
          <a:p>
            <a:r>
              <a:rPr lang="en-US" sz="2400" b="1" dirty="0" smtClean="0"/>
              <a:t>Dr.Lalasaheb Kashid, H.O.D. Chemistry</a:t>
            </a:r>
            <a:endParaRPr lang="en-US" sz="2400" b="1" dirty="0"/>
          </a:p>
        </p:txBody>
      </p:sp>
      <p:pic>
        <p:nvPicPr>
          <p:cNvPr id="6" name="Picture 4" descr="circle_atomic_structure"/>
          <p:cNvPicPr>
            <a:picLocks noChangeAspect="1" noChangeArrowheads="1"/>
          </p:cNvPicPr>
          <p:nvPr/>
        </p:nvPicPr>
        <p:blipFill>
          <a:blip r:embed="rId3"/>
          <a:srcRect/>
          <a:stretch>
            <a:fillRect/>
          </a:stretch>
        </p:blipFill>
        <p:spPr bwMode="auto">
          <a:xfrm>
            <a:off x="2743200" y="2438400"/>
            <a:ext cx="3200400" cy="2733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533400"/>
            <a:ext cx="5562600" cy="461665"/>
          </a:xfrm>
          <a:prstGeom prst="rect">
            <a:avLst/>
          </a:prstGeom>
          <a:noFill/>
        </p:spPr>
        <p:txBody>
          <a:bodyPr wrap="square" rtlCol="0">
            <a:spAutoFit/>
          </a:bodyPr>
          <a:lstStyle/>
          <a:p>
            <a:pPr algn="ctr"/>
            <a:r>
              <a:rPr lang="en-US" sz="2400" b="1" dirty="0" smtClean="0">
                <a:solidFill>
                  <a:srgbClr val="FF0000"/>
                </a:solidFill>
              </a:rPr>
              <a:t>ATOM</a:t>
            </a:r>
            <a:endParaRPr lang="en-US" sz="2400" b="1" dirty="0">
              <a:solidFill>
                <a:srgbClr val="FF0000"/>
              </a:solidFill>
            </a:endParaRPr>
          </a:p>
        </p:txBody>
      </p:sp>
      <p:pic>
        <p:nvPicPr>
          <p:cNvPr id="3" name="Picture 2"/>
          <p:cNvPicPr>
            <a:picLocks noChangeAspect="1" noChangeArrowheads="1"/>
          </p:cNvPicPr>
          <p:nvPr/>
        </p:nvPicPr>
        <p:blipFill>
          <a:blip r:embed="rId2"/>
          <a:srcRect/>
          <a:stretch>
            <a:fillRect/>
          </a:stretch>
        </p:blipFill>
        <p:spPr bwMode="auto">
          <a:xfrm>
            <a:off x="609600" y="2133600"/>
            <a:ext cx="3276600" cy="2743200"/>
          </a:xfrm>
          <a:prstGeom prst="rect">
            <a:avLst/>
          </a:prstGeom>
          <a:noFill/>
          <a:ln w="25400">
            <a:solidFill>
              <a:srgbClr val="FF0000"/>
            </a:solidFill>
            <a:miter lim="800000"/>
            <a:headEnd/>
            <a:tailEnd/>
          </a:ln>
          <a:effectLst/>
        </p:spPr>
      </p:pic>
      <p:pic>
        <p:nvPicPr>
          <p:cNvPr id="4" name="Picture 3"/>
          <p:cNvPicPr>
            <a:picLocks noChangeAspect="1" noChangeArrowheads="1"/>
          </p:cNvPicPr>
          <p:nvPr/>
        </p:nvPicPr>
        <p:blipFill>
          <a:blip r:embed="rId3"/>
          <a:srcRect/>
          <a:stretch>
            <a:fillRect/>
          </a:stretch>
        </p:blipFill>
        <p:spPr bwMode="auto">
          <a:xfrm>
            <a:off x="4648200" y="2133600"/>
            <a:ext cx="3657600" cy="2819400"/>
          </a:xfrm>
          <a:prstGeom prst="rect">
            <a:avLst/>
          </a:prstGeom>
          <a:noFill/>
          <a:ln w="25400">
            <a:solidFill>
              <a:srgbClr val="FF0000"/>
            </a:solid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685800" y="1676400"/>
            <a:ext cx="7848600" cy="4219575"/>
          </a:xfrm>
          <a:prstGeom prst="rect">
            <a:avLst/>
          </a:prstGeom>
          <a:noFill/>
          <a:ln w="9525">
            <a:noFill/>
            <a:miter lim="800000"/>
            <a:headEnd/>
            <a:tailEnd/>
          </a:ln>
          <a:effectLst/>
        </p:spPr>
      </p:pic>
      <p:sp>
        <p:nvSpPr>
          <p:cNvPr id="3" name="Rectangle 2"/>
          <p:cNvSpPr txBox="1">
            <a:spLocks noChangeArrowheads="1"/>
          </p:cNvSpPr>
          <p:nvPr/>
        </p:nvSpPr>
        <p:spPr>
          <a:xfrm>
            <a:off x="762000" y="228600"/>
            <a:ext cx="7772400" cy="1143000"/>
          </a:xfrm>
          <a:prstGeom prst="rect">
            <a:avLst/>
          </a:prstGeom>
        </p:spPr>
        <p:txBody>
          <a:bodyPr/>
          <a:lstStyle/>
          <a:p>
            <a:pPr algn="ctr" eaLnBrk="1" hangingPunct="1">
              <a:defRPr/>
            </a:pPr>
            <a:r>
              <a:rPr lang="en-US" sz="4400" b="1" kern="0" dirty="0">
                <a:solidFill>
                  <a:srgbClr val="FF0000"/>
                </a:solidFill>
                <a:latin typeface="+mj-lt"/>
                <a:ea typeface="+mj-ea"/>
                <a:cs typeface="+mj-cs"/>
              </a:rPr>
              <a:t>Who studied the atom?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b="1" dirty="0" smtClean="0">
                <a:solidFill>
                  <a:srgbClr val="FF0000"/>
                </a:solidFill>
              </a:rPr>
              <a:t>Development of Atomic Models </a:t>
            </a:r>
          </a:p>
        </p:txBody>
      </p:sp>
      <p:sp>
        <p:nvSpPr>
          <p:cNvPr id="29699" name="Text Box 5"/>
          <p:cNvSpPr txBox="1">
            <a:spLocks noChangeArrowheads="1"/>
          </p:cNvSpPr>
          <p:nvPr/>
        </p:nvSpPr>
        <p:spPr bwMode="grayWhite">
          <a:xfrm>
            <a:off x="152400" y="1458913"/>
            <a:ext cx="7391400" cy="2225675"/>
          </a:xfrm>
          <a:prstGeom prst="rect">
            <a:avLst/>
          </a:prstGeom>
          <a:noFill/>
          <a:ln w="9525" algn="ctr">
            <a:noFill/>
            <a:miter lim="800000"/>
            <a:headEnd/>
            <a:tailEnd/>
          </a:ln>
        </p:spPr>
        <p:txBody>
          <a:bodyPr>
            <a:spAutoFit/>
          </a:bodyPr>
          <a:lstStyle/>
          <a:p>
            <a:pPr indent="862013"/>
            <a:r>
              <a:rPr lang="en-US" sz="2000">
                <a:solidFill>
                  <a:schemeClr val="tx2"/>
                </a:solidFill>
              </a:rPr>
              <a:t>One of concept of atom was proposed by the ancient Greek philosopher, </a:t>
            </a:r>
            <a:r>
              <a:rPr lang="en-US" sz="2000">
                <a:solidFill>
                  <a:schemeClr val="accent1"/>
                </a:solidFill>
              </a:rPr>
              <a:t>Democritus</a:t>
            </a:r>
            <a:r>
              <a:rPr lang="en-US" sz="2000">
                <a:solidFill>
                  <a:schemeClr val="tx2"/>
                </a:solidFill>
              </a:rPr>
              <a:t>. </a:t>
            </a:r>
            <a:r>
              <a:rPr lang="en-US" sz="2000">
                <a:solidFill>
                  <a:schemeClr val="accent1"/>
                </a:solidFill>
              </a:rPr>
              <a:t>Democritus</a:t>
            </a:r>
            <a:r>
              <a:rPr lang="en-US" sz="2000">
                <a:solidFill>
                  <a:schemeClr val="tx2"/>
                </a:solidFill>
              </a:rPr>
              <a:t> and his followers believed that every object or matter found in this world is composed by the minute, invisible, indivisible particles called atom. Atom is the simplest and smallest division of an object or matter. The word atom is derived from Greek </a:t>
            </a:r>
            <a:r>
              <a:rPr lang="en-US" sz="2000">
                <a:solidFill>
                  <a:schemeClr val="accent1"/>
                </a:solidFill>
              </a:rPr>
              <a:t>atomos</a:t>
            </a:r>
            <a:r>
              <a:rPr lang="en-US" sz="2000">
                <a:solidFill>
                  <a:schemeClr val="tx2"/>
                </a:solidFill>
              </a:rPr>
              <a:t> meaning “unable to be cut”</a:t>
            </a:r>
          </a:p>
        </p:txBody>
      </p:sp>
      <p:pic>
        <p:nvPicPr>
          <p:cNvPr id="29700" name="Picture 6" descr="Demokritus"/>
          <p:cNvPicPr>
            <a:picLocks noChangeAspect="1" noChangeArrowheads="1"/>
          </p:cNvPicPr>
          <p:nvPr/>
        </p:nvPicPr>
        <p:blipFill>
          <a:blip r:embed="rId3"/>
          <a:srcRect/>
          <a:stretch>
            <a:fillRect/>
          </a:stretch>
        </p:blipFill>
        <p:spPr bwMode="auto">
          <a:xfrm>
            <a:off x="7543800" y="1524000"/>
            <a:ext cx="1255713" cy="1828800"/>
          </a:xfrm>
          <a:prstGeom prst="rect">
            <a:avLst/>
          </a:prstGeom>
          <a:noFill/>
          <a:ln w="9525">
            <a:noFill/>
            <a:miter lim="800000"/>
            <a:headEnd/>
            <a:tailEnd/>
          </a:ln>
        </p:spPr>
      </p:pic>
      <p:sp>
        <p:nvSpPr>
          <p:cNvPr id="29701" name="Text Box 7"/>
          <p:cNvSpPr txBox="1">
            <a:spLocks noChangeArrowheads="1"/>
          </p:cNvSpPr>
          <p:nvPr/>
        </p:nvSpPr>
        <p:spPr bwMode="grayWhite">
          <a:xfrm>
            <a:off x="152400" y="3657600"/>
            <a:ext cx="8991600" cy="2225675"/>
          </a:xfrm>
          <a:prstGeom prst="rect">
            <a:avLst/>
          </a:prstGeom>
          <a:noFill/>
          <a:ln w="9525" algn="ctr">
            <a:noFill/>
            <a:miter lim="800000"/>
            <a:headEnd/>
            <a:tailEnd/>
          </a:ln>
        </p:spPr>
        <p:txBody>
          <a:bodyPr>
            <a:spAutoFit/>
          </a:bodyPr>
          <a:lstStyle/>
          <a:p>
            <a:pPr indent="862013"/>
            <a:r>
              <a:rPr lang="en-US" sz="2000">
                <a:solidFill>
                  <a:schemeClr val="tx2"/>
                </a:solidFill>
              </a:rPr>
              <a:t>According to Democritos, atoms are made up of precisely the same matter, but atoms of different elements differ in shape, size, weight, arrangement, and position. The size, shape, and arrangement of atoms of a substance determinethe substance properties.</a:t>
            </a:r>
          </a:p>
          <a:p>
            <a:pPr indent="862013"/>
            <a:r>
              <a:rPr lang="en-US" sz="2000">
                <a:solidFill>
                  <a:schemeClr val="tx2"/>
                </a:solidFill>
              </a:rPr>
              <a:t>The followings are descriptions of atomic models development by scientists after Democritus and the modern atomic model believed at the present day.</a:t>
            </a:r>
          </a:p>
        </p:txBody>
      </p:sp>
    </p:spTree>
    <p:custDataLst>
      <p:tags r:id="rId1"/>
    </p:custData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grayWhite">
          <a:xfrm>
            <a:off x="152400" y="490538"/>
            <a:ext cx="8991600" cy="708025"/>
          </a:xfrm>
          <a:prstGeom prst="rect">
            <a:avLst/>
          </a:prstGeom>
          <a:noFill/>
          <a:ln w="9525" algn="ctr">
            <a:noFill/>
            <a:miter lim="800000"/>
            <a:headEnd/>
            <a:tailEnd/>
          </a:ln>
        </p:spPr>
        <p:txBody>
          <a:bodyPr>
            <a:spAutoFit/>
          </a:bodyPr>
          <a:lstStyle/>
          <a:p>
            <a:pPr algn="ctr"/>
            <a:r>
              <a:rPr lang="en-US" sz="4000" b="1" dirty="0">
                <a:solidFill>
                  <a:srgbClr val="FF0000"/>
                </a:solidFill>
              </a:rPr>
              <a:t>Dalton’s Atomic Model</a:t>
            </a:r>
          </a:p>
        </p:txBody>
      </p:sp>
      <p:sp>
        <p:nvSpPr>
          <p:cNvPr id="30723" name="Text Box 5"/>
          <p:cNvSpPr txBox="1">
            <a:spLocks noChangeArrowheads="1"/>
          </p:cNvSpPr>
          <p:nvPr/>
        </p:nvSpPr>
        <p:spPr bwMode="grayWhite">
          <a:xfrm>
            <a:off x="457200" y="1889125"/>
            <a:ext cx="6553200" cy="2308324"/>
          </a:xfrm>
          <a:prstGeom prst="rect">
            <a:avLst/>
          </a:prstGeom>
          <a:noFill/>
          <a:ln w="9525" algn="ctr">
            <a:noFill/>
            <a:miter lim="800000"/>
            <a:headEnd/>
            <a:tailEnd/>
          </a:ln>
        </p:spPr>
        <p:txBody>
          <a:bodyPr>
            <a:spAutoFit/>
          </a:bodyPr>
          <a:lstStyle/>
          <a:p>
            <a:pPr indent="862013"/>
            <a:r>
              <a:rPr lang="en-US" sz="2400" b="1" dirty="0">
                <a:solidFill>
                  <a:schemeClr val="tx2"/>
                </a:solidFill>
              </a:rPr>
              <a:t>In the early 19-th century (1808), a British chemist and physicist “John Dalton” (1766-1844) studied thoroughly how different elements, such as hydrogen and oxygen, could combine to form another substance ex. water. Dalton made two assertions about atoms, which is :</a:t>
            </a:r>
          </a:p>
        </p:txBody>
      </p:sp>
      <p:sp>
        <p:nvSpPr>
          <p:cNvPr id="30724" name="Text Box 6"/>
          <p:cNvSpPr txBox="1">
            <a:spLocks noChangeArrowheads="1"/>
          </p:cNvSpPr>
          <p:nvPr/>
        </p:nvSpPr>
        <p:spPr bwMode="grayWhite">
          <a:xfrm>
            <a:off x="304800" y="4419600"/>
            <a:ext cx="8686800" cy="1569660"/>
          </a:xfrm>
          <a:prstGeom prst="rect">
            <a:avLst/>
          </a:prstGeom>
          <a:noFill/>
          <a:ln w="9525" algn="ctr">
            <a:noFill/>
            <a:miter lim="800000"/>
            <a:headEnd/>
            <a:tailEnd/>
          </a:ln>
        </p:spPr>
        <p:txBody>
          <a:bodyPr>
            <a:spAutoFit/>
          </a:bodyPr>
          <a:lstStyle/>
          <a:p>
            <a:pPr marL="342900" indent="-342900">
              <a:buFontTx/>
              <a:buAutoNum type="alphaLcPeriod"/>
            </a:pPr>
            <a:r>
              <a:rPr lang="en-US" sz="2400" b="1" dirty="0">
                <a:solidFill>
                  <a:schemeClr val="tx2"/>
                </a:solidFill>
              </a:rPr>
              <a:t>Atoms of each element are all identical to one another, but different from the atoms of all other elements</a:t>
            </a:r>
          </a:p>
          <a:p>
            <a:pPr marL="342900" indent="-342900">
              <a:buFontTx/>
              <a:buAutoNum type="alphaLcPeriod"/>
            </a:pPr>
            <a:r>
              <a:rPr lang="en-US" sz="2400" b="1" dirty="0">
                <a:solidFill>
                  <a:schemeClr val="tx2"/>
                </a:solidFill>
              </a:rPr>
              <a:t>Atom of different elements can combine to form more complex substances</a:t>
            </a:r>
          </a:p>
        </p:txBody>
      </p:sp>
      <p:pic>
        <p:nvPicPr>
          <p:cNvPr id="30725" name="Picture 7" descr="John-Dalton02"/>
          <p:cNvPicPr>
            <a:picLocks noChangeAspect="1" noChangeArrowheads="1"/>
          </p:cNvPicPr>
          <p:nvPr/>
        </p:nvPicPr>
        <p:blipFill>
          <a:blip r:embed="rId3"/>
          <a:srcRect/>
          <a:stretch>
            <a:fillRect/>
          </a:stretch>
        </p:blipFill>
        <p:spPr bwMode="auto">
          <a:xfrm>
            <a:off x="7086601" y="1981200"/>
            <a:ext cx="1727200" cy="2058604"/>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11138" y="381000"/>
            <a:ext cx="8932862" cy="70485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sng" strike="noStrike" kern="1200" cap="none" spc="0" normalizeH="0" baseline="0" noProof="0" dirty="0" smtClean="0">
                <a:ln>
                  <a:noFill/>
                </a:ln>
                <a:solidFill>
                  <a:srgbClr val="FF0000"/>
                </a:solidFill>
                <a:effectLst/>
                <a:uLnTx/>
                <a:uFillTx/>
                <a:latin typeface="Arial" charset="0"/>
                <a:ea typeface="+mj-ea"/>
                <a:cs typeface="+mj-cs"/>
              </a:rPr>
              <a:t>Dalton’s Atomic Theory</a:t>
            </a:r>
            <a:r>
              <a:rPr kumimoji="0" lang="en-US" sz="3200" b="1" i="0" u="none" strike="noStrike" kern="1200" cap="none" spc="0" normalizeH="0" baseline="0" noProof="0" dirty="0" smtClean="0">
                <a:ln>
                  <a:noFill/>
                </a:ln>
                <a:solidFill>
                  <a:srgbClr val="FF0000"/>
                </a:solidFill>
                <a:effectLst/>
                <a:uLnTx/>
                <a:uFillTx/>
                <a:latin typeface="Arial" charset="0"/>
                <a:ea typeface="+mj-ea"/>
                <a:cs typeface="+mj-cs"/>
              </a:rPr>
              <a:t>  (experiment based)</a:t>
            </a:r>
          </a:p>
        </p:txBody>
      </p:sp>
      <p:sp>
        <p:nvSpPr>
          <p:cNvPr id="3" name="Text Box 5"/>
          <p:cNvSpPr txBox="1">
            <a:spLocks noChangeArrowheads="1"/>
          </p:cNvSpPr>
          <p:nvPr/>
        </p:nvSpPr>
        <p:spPr bwMode="auto">
          <a:xfrm>
            <a:off x="304800" y="1676400"/>
            <a:ext cx="8255000" cy="2369880"/>
          </a:xfrm>
          <a:prstGeom prst="rect">
            <a:avLst/>
          </a:prstGeom>
          <a:noFill/>
          <a:ln w="9525">
            <a:noFill/>
            <a:miter lim="800000"/>
            <a:headEnd/>
            <a:tailEnd/>
          </a:ln>
        </p:spPr>
        <p:txBody>
          <a:bodyPr wrap="square">
            <a:spAutoFit/>
          </a:bodyPr>
          <a:lstStyle/>
          <a:p>
            <a:pPr marL="457200" indent="-457200" eaLnBrk="1" hangingPunct="1">
              <a:buClr>
                <a:srgbClr val="C00000"/>
              </a:buClr>
              <a:buFont typeface="Wingdings" pitchFamily="2" charset="2"/>
              <a:buAutoNum type="arabicParenR"/>
            </a:pPr>
            <a:r>
              <a:rPr lang="en-US" sz="2400" b="1" dirty="0">
                <a:solidFill>
                  <a:srgbClr val="002060"/>
                </a:solidFill>
                <a:latin typeface="Arial" charset="0"/>
              </a:rPr>
              <a:t>All elements are composed of tiny indivisible particles called atoms</a:t>
            </a:r>
          </a:p>
          <a:p>
            <a:pPr marL="457200" indent="-457200" eaLnBrk="1" hangingPunct="1">
              <a:buClr>
                <a:srgbClr val="C00000"/>
              </a:buClr>
              <a:buFont typeface="Wingdings" pitchFamily="2" charset="2"/>
              <a:buAutoNum type="arabicParenR"/>
            </a:pPr>
            <a:r>
              <a:rPr lang="en-US" sz="2400" b="1" dirty="0">
                <a:solidFill>
                  <a:srgbClr val="002060"/>
                </a:solidFill>
                <a:latin typeface="Arial" charset="0"/>
              </a:rPr>
              <a:t>Atoms of the same element are identical.  Atoms of any one element are different from those of any other element.</a:t>
            </a:r>
          </a:p>
          <a:p>
            <a:pPr marL="457200" indent="-457200" eaLnBrk="1" hangingPunct="1"/>
            <a:endParaRPr lang="en-US" sz="2800" b="1" dirty="0">
              <a:latin typeface="Comic Sans MS" pitchFamily="66" charset="0"/>
            </a:endParaRPr>
          </a:p>
        </p:txBody>
      </p:sp>
      <p:sp>
        <p:nvSpPr>
          <p:cNvPr id="4" name="Text Box 3"/>
          <p:cNvSpPr txBox="1">
            <a:spLocks noChangeArrowheads="1"/>
          </p:cNvSpPr>
          <p:nvPr/>
        </p:nvSpPr>
        <p:spPr bwMode="auto">
          <a:xfrm>
            <a:off x="228600" y="3581400"/>
            <a:ext cx="8110537" cy="2308324"/>
          </a:xfrm>
          <a:prstGeom prst="rect">
            <a:avLst/>
          </a:prstGeom>
          <a:noFill/>
          <a:ln w="9525">
            <a:noFill/>
            <a:miter lim="800000"/>
            <a:headEnd/>
            <a:tailEnd/>
          </a:ln>
        </p:spPr>
        <p:txBody>
          <a:bodyPr wrap="square">
            <a:spAutoFit/>
          </a:bodyPr>
          <a:lstStyle/>
          <a:p>
            <a:pPr marL="457200" indent="-457200" eaLnBrk="1" hangingPunct="1">
              <a:buClr>
                <a:srgbClr val="C00000"/>
              </a:buClr>
              <a:buFont typeface="Wingdings" pitchFamily="2" charset="2"/>
              <a:buAutoNum type="arabicParenR" startAt="3"/>
            </a:pPr>
            <a:r>
              <a:rPr lang="en-US" sz="2400" b="1" dirty="0">
                <a:solidFill>
                  <a:srgbClr val="002060"/>
                </a:solidFill>
                <a:latin typeface="Arial" charset="0"/>
              </a:rPr>
              <a:t>Atoms of different elements combine in simple whole-number ratios to form chemical </a:t>
            </a:r>
            <a:r>
              <a:rPr lang="en-US" sz="2400" b="1" dirty="0" smtClean="0">
                <a:solidFill>
                  <a:srgbClr val="002060"/>
                </a:solidFill>
                <a:latin typeface="Arial" charset="0"/>
              </a:rPr>
              <a:t>compounds</a:t>
            </a:r>
          </a:p>
          <a:p>
            <a:pPr marL="457200" indent="-457200" eaLnBrk="1" hangingPunct="1">
              <a:buClr>
                <a:srgbClr val="C00000"/>
              </a:buClr>
              <a:buFont typeface="Wingdings" pitchFamily="2" charset="2"/>
              <a:buAutoNum type="arabicParenR" startAt="3"/>
            </a:pPr>
            <a:endParaRPr lang="en-US" sz="2400" b="1" dirty="0">
              <a:solidFill>
                <a:srgbClr val="002060"/>
              </a:solidFill>
              <a:latin typeface="Arial" charset="0"/>
            </a:endParaRPr>
          </a:p>
          <a:p>
            <a:pPr marL="457200" indent="-457200" eaLnBrk="1" hangingPunct="1">
              <a:buClr>
                <a:srgbClr val="C00000"/>
              </a:buClr>
              <a:buFont typeface="Wingdings" pitchFamily="2" charset="2"/>
              <a:buAutoNum type="arabicParenR" startAt="3"/>
            </a:pPr>
            <a:r>
              <a:rPr lang="en-US" sz="2400" b="1" dirty="0">
                <a:solidFill>
                  <a:srgbClr val="002060"/>
                </a:solidFill>
                <a:latin typeface="Arial" charset="0"/>
              </a:rPr>
              <a:t>In chemical reactions, atoms are combined, separated, or rearranged – but never changed into atoms of another element.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042988" y="304800"/>
            <a:ext cx="6970712" cy="646113"/>
          </a:xfrm>
          <a:prstGeom prst="rect">
            <a:avLst/>
          </a:prstGeom>
          <a:noFill/>
          <a:ln w="9525">
            <a:noFill/>
            <a:miter lim="800000"/>
            <a:headEnd/>
            <a:tailEnd/>
          </a:ln>
        </p:spPr>
        <p:txBody>
          <a:bodyPr wrap="none">
            <a:spAutoFit/>
          </a:bodyPr>
          <a:lstStyle/>
          <a:p>
            <a:r>
              <a:rPr lang="en-US" sz="3600" dirty="0">
                <a:solidFill>
                  <a:srgbClr val="FF0000"/>
                </a:solidFill>
              </a:rPr>
              <a:t>Limitations of Dalton’s atomic theory</a:t>
            </a:r>
          </a:p>
        </p:txBody>
      </p:sp>
      <p:sp>
        <p:nvSpPr>
          <p:cNvPr id="3" name="Rectangle 2"/>
          <p:cNvSpPr>
            <a:spLocks noChangeArrowheads="1"/>
          </p:cNvSpPr>
          <p:nvPr/>
        </p:nvSpPr>
        <p:spPr bwMode="auto">
          <a:xfrm>
            <a:off x="304800" y="1905000"/>
            <a:ext cx="8393113" cy="2248821"/>
          </a:xfrm>
          <a:prstGeom prst="rect">
            <a:avLst/>
          </a:prstGeom>
          <a:noFill/>
          <a:ln w="9525">
            <a:noFill/>
            <a:miter lim="800000"/>
            <a:headEnd/>
            <a:tailEnd/>
          </a:ln>
        </p:spPr>
        <p:txBody>
          <a:bodyPr>
            <a:spAutoFit/>
          </a:bodyPr>
          <a:lstStyle/>
          <a:p>
            <a:pPr algn="just">
              <a:lnSpc>
                <a:spcPct val="150000"/>
              </a:lnSpc>
            </a:pPr>
            <a:r>
              <a:rPr lang="en-US" sz="2400" b="1" dirty="0">
                <a:solidFill>
                  <a:srgbClr val="002060"/>
                </a:solidFill>
              </a:rPr>
              <a:t>According to Dalton’s atomic theory atoms combine in the ratio of  small whole numbers to form compounds. This is not seen in complex  organic compounds like sugar C12H22O11. Ratio of C, H and O is 12:22:11 which is not simple.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grayWhite">
          <a:xfrm>
            <a:off x="152400" y="349250"/>
            <a:ext cx="8991600" cy="706438"/>
          </a:xfrm>
          <a:prstGeom prst="rect">
            <a:avLst/>
          </a:prstGeom>
          <a:noFill/>
          <a:ln w="9525" algn="ctr">
            <a:noFill/>
            <a:miter lim="800000"/>
            <a:headEnd/>
            <a:tailEnd/>
          </a:ln>
        </p:spPr>
        <p:txBody>
          <a:bodyPr>
            <a:spAutoFit/>
          </a:bodyPr>
          <a:lstStyle/>
          <a:p>
            <a:pPr algn="ctr"/>
            <a:r>
              <a:rPr lang="en-US" sz="4000" b="1" dirty="0">
                <a:solidFill>
                  <a:srgbClr val="FF0000"/>
                </a:solidFill>
              </a:rPr>
              <a:t>Thomson’s Atomic Model</a:t>
            </a:r>
          </a:p>
        </p:txBody>
      </p:sp>
      <p:sp>
        <p:nvSpPr>
          <p:cNvPr id="31747" name="Text Box 3"/>
          <p:cNvSpPr txBox="1">
            <a:spLocks noChangeArrowheads="1"/>
          </p:cNvSpPr>
          <p:nvPr/>
        </p:nvSpPr>
        <p:spPr bwMode="grayWhite">
          <a:xfrm>
            <a:off x="457200" y="1905000"/>
            <a:ext cx="6477000" cy="1938992"/>
          </a:xfrm>
          <a:prstGeom prst="rect">
            <a:avLst/>
          </a:prstGeom>
          <a:noFill/>
          <a:ln w="9525" algn="ctr">
            <a:noFill/>
            <a:miter lim="800000"/>
            <a:headEnd/>
            <a:tailEnd/>
          </a:ln>
        </p:spPr>
        <p:txBody>
          <a:bodyPr>
            <a:spAutoFit/>
          </a:bodyPr>
          <a:lstStyle/>
          <a:p>
            <a:pPr indent="862013" algn="just"/>
            <a:r>
              <a:rPr lang="en-US" sz="2400" b="1" dirty="0">
                <a:solidFill>
                  <a:srgbClr val="002060"/>
                </a:solidFill>
              </a:rPr>
              <a:t>Since the discovery of electron as an elementary particle which is negatively charged, the validity of Dalton’s atomic </a:t>
            </a:r>
            <a:r>
              <a:rPr lang="en-US" sz="2400" b="1" dirty="0" smtClean="0">
                <a:solidFill>
                  <a:srgbClr val="002060"/>
                </a:solidFill>
              </a:rPr>
              <a:t>theory </a:t>
            </a:r>
            <a:r>
              <a:rPr lang="en-US" sz="2400" b="1" dirty="0" err="1">
                <a:solidFill>
                  <a:srgbClr val="002060"/>
                </a:solidFill>
              </a:rPr>
              <a:t>begans</a:t>
            </a:r>
            <a:r>
              <a:rPr lang="en-US" sz="2400" b="1" dirty="0">
                <a:solidFill>
                  <a:srgbClr val="002060"/>
                </a:solidFill>
              </a:rPr>
              <a:t> to be questionable. In 1899, a </a:t>
            </a:r>
            <a:r>
              <a:rPr lang="en-US" sz="2400" b="1" dirty="0" err="1">
                <a:solidFill>
                  <a:srgbClr val="002060"/>
                </a:solidFill>
              </a:rPr>
              <a:t>british</a:t>
            </a:r>
            <a:r>
              <a:rPr lang="en-US" sz="2400" b="1" dirty="0">
                <a:solidFill>
                  <a:srgbClr val="002060"/>
                </a:solidFill>
              </a:rPr>
              <a:t> physicist, Sir Joseph Thomson, proposed :</a:t>
            </a:r>
          </a:p>
        </p:txBody>
      </p:sp>
      <p:sp>
        <p:nvSpPr>
          <p:cNvPr id="31748" name="Text Box 4"/>
          <p:cNvSpPr txBox="1">
            <a:spLocks noChangeArrowheads="1"/>
          </p:cNvSpPr>
          <p:nvPr/>
        </p:nvSpPr>
        <p:spPr bwMode="grayWhite">
          <a:xfrm>
            <a:off x="457200" y="3886200"/>
            <a:ext cx="6172200" cy="2677656"/>
          </a:xfrm>
          <a:prstGeom prst="rect">
            <a:avLst/>
          </a:prstGeom>
          <a:noFill/>
          <a:ln w="9525" algn="ctr">
            <a:noFill/>
            <a:miter lim="800000"/>
            <a:headEnd/>
            <a:tailEnd/>
          </a:ln>
        </p:spPr>
        <p:txBody>
          <a:bodyPr wrap="square">
            <a:spAutoFit/>
          </a:bodyPr>
          <a:lstStyle/>
          <a:p>
            <a:pPr marL="342900" indent="-342900" algn="just">
              <a:buFontTx/>
              <a:buAutoNum type="alphaLcPeriod"/>
            </a:pPr>
            <a:r>
              <a:rPr lang="en-US" sz="2400" b="1" dirty="0">
                <a:solidFill>
                  <a:srgbClr val="002060"/>
                </a:solidFill>
              </a:rPr>
              <a:t>An atomic model </a:t>
            </a:r>
            <a:r>
              <a:rPr lang="en-US" sz="2400" b="1" dirty="0" err="1">
                <a:solidFill>
                  <a:srgbClr val="002060"/>
                </a:solidFill>
              </a:rPr>
              <a:t>callaed</a:t>
            </a:r>
            <a:r>
              <a:rPr lang="en-US" sz="2400" b="1" dirty="0">
                <a:solidFill>
                  <a:srgbClr val="002060"/>
                </a:solidFill>
              </a:rPr>
              <a:t> raisin plum pudding model. </a:t>
            </a:r>
          </a:p>
          <a:p>
            <a:pPr marL="342900" indent="-342900" algn="just">
              <a:buFontTx/>
              <a:buAutoNum type="alphaLcPeriod"/>
            </a:pPr>
            <a:r>
              <a:rPr lang="en-US" sz="2400" b="1" dirty="0">
                <a:solidFill>
                  <a:srgbClr val="002060"/>
                </a:solidFill>
              </a:rPr>
              <a:t>Thomson described atom as a positively charged sphere containing several negatively charged particles called electrons. Electrons are scattered in the sphere like raisins in a plum pudding</a:t>
            </a:r>
          </a:p>
        </p:txBody>
      </p:sp>
      <p:pic>
        <p:nvPicPr>
          <p:cNvPr id="31749" name="Picture 6" descr="JJ Thomson01"/>
          <p:cNvPicPr>
            <a:picLocks noChangeAspect="1" noChangeArrowheads="1"/>
          </p:cNvPicPr>
          <p:nvPr/>
        </p:nvPicPr>
        <p:blipFill>
          <a:blip r:embed="rId3"/>
          <a:srcRect/>
          <a:stretch>
            <a:fillRect/>
          </a:stretch>
        </p:blipFill>
        <p:spPr bwMode="auto">
          <a:xfrm>
            <a:off x="7250113" y="1828800"/>
            <a:ext cx="1360487" cy="1676400"/>
          </a:xfrm>
          <a:prstGeom prst="rect">
            <a:avLst/>
          </a:prstGeom>
          <a:noFill/>
          <a:ln w="9525">
            <a:noFill/>
            <a:miter lim="800000"/>
            <a:headEnd/>
            <a:tailEnd/>
          </a:ln>
        </p:spPr>
      </p:pic>
      <p:grpSp>
        <p:nvGrpSpPr>
          <p:cNvPr id="2" name="Group 18"/>
          <p:cNvGrpSpPr>
            <a:grpSpLocks/>
          </p:cNvGrpSpPr>
          <p:nvPr/>
        </p:nvGrpSpPr>
        <p:grpSpPr bwMode="auto">
          <a:xfrm>
            <a:off x="7086600" y="4800600"/>
            <a:ext cx="1752600" cy="1676400"/>
            <a:chOff x="4560" y="3168"/>
            <a:chExt cx="912" cy="912"/>
          </a:xfrm>
        </p:grpSpPr>
        <p:sp>
          <p:nvSpPr>
            <p:cNvPr id="31751" name="Oval 16"/>
            <p:cNvSpPr>
              <a:spLocks noChangeArrowheads="1"/>
            </p:cNvSpPr>
            <p:nvPr/>
          </p:nvSpPr>
          <p:spPr bwMode="auto">
            <a:xfrm>
              <a:off x="4560" y="3168"/>
              <a:ext cx="912" cy="912"/>
            </a:xfrm>
            <a:prstGeom prst="ellipse">
              <a:avLst/>
            </a:prstGeom>
            <a:solidFill>
              <a:srgbClr val="FDC529"/>
            </a:solidFill>
            <a:ln w="9525">
              <a:solidFill>
                <a:schemeClr val="tx1"/>
              </a:solidFill>
              <a:round/>
              <a:headEnd/>
              <a:tailEnd/>
            </a:ln>
          </p:spPr>
          <p:txBody>
            <a:bodyPr wrap="none" anchor="ctr"/>
            <a:lstStyle/>
            <a:p>
              <a:endParaRPr lang="en-US"/>
            </a:p>
          </p:txBody>
        </p:sp>
        <p:grpSp>
          <p:nvGrpSpPr>
            <p:cNvPr id="3" name="Group 17"/>
            <p:cNvGrpSpPr>
              <a:grpSpLocks/>
            </p:cNvGrpSpPr>
            <p:nvPr/>
          </p:nvGrpSpPr>
          <p:grpSpPr bwMode="auto">
            <a:xfrm>
              <a:off x="4608" y="3216"/>
              <a:ext cx="816" cy="816"/>
              <a:chOff x="4704" y="3216"/>
              <a:chExt cx="816" cy="816"/>
            </a:xfrm>
          </p:grpSpPr>
          <p:sp>
            <p:nvSpPr>
              <p:cNvPr id="31753" name="Oval 8"/>
              <p:cNvSpPr>
                <a:spLocks noChangeArrowheads="1"/>
              </p:cNvSpPr>
              <p:nvPr/>
            </p:nvSpPr>
            <p:spPr bwMode="auto">
              <a:xfrm>
                <a:off x="4704" y="3408"/>
                <a:ext cx="240" cy="240"/>
              </a:xfrm>
              <a:prstGeom prst="ellipse">
                <a:avLst/>
              </a:prstGeom>
              <a:solidFill>
                <a:srgbClr val="FF3300"/>
              </a:solidFill>
              <a:ln w="9525">
                <a:solidFill>
                  <a:schemeClr val="tx1"/>
                </a:solidFill>
                <a:round/>
                <a:headEnd/>
                <a:tailEnd/>
              </a:ln>
            </p:spPr>
            <p:txBody>
              <a:bodyPr wrap="none" anchor="ctr"/>
              <a:lstStyle/>
              <a:p>
                <a:r>
                  <a:rPr lang="en-US"/>
                  <a:t>+</a:t>
                </a:r>
              </a:p>
            </p:txBody>
          </p:sp>
          <p:sp>
            <p:nvSpPr>
              <p:cNvPr id="31754" name="Oval 9"/>
              <p:cNvSpPr>
                <a:spLocks noChangeArrowheads="1"/>
              </p:cNvSpPr>
              <p:nvPr/>
            </p:nvSpPr>
            <p:spPr bwMode="auto">
              <a:xfrm>
                <a:off x="4752" y="3648"/>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55" name="Oval 10"/>
              <p:cNvSpPr>
                <a:spLocks noChangeArrowheads="1"/>
              </p:cNvSpPr>
              <p:nvPr/>
            </p:nvSpPr>
            <p:spPr bwMode="auto">
              <a:xfrm>
                <a:off x="4992" y="3504"/>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56" name="Oval 11"/>
              <p:cNvSpPr>
                <a:spLocks noChangeArrowheads="1"/>
              </p:cNvSpPr>
              <p:nvPr/>
            </p:nvSpPr>
            <p:spPr bwMode="auto">
              <a:xfrm>
                <a:off x="5232" y="3648"/>
                <a:ext cx="240" cy="240"/>
              </a:xfrm>
              <a:prstGeom prst="ellipse">
                <a:avLst/>
              </a:prstGeom>
              <a:solidFill>
                <a:srgbClr val="FF3300"/>
              </a:solidFill>
              <a:ln w="9525">
                <a:solidFill>
                  <a:schemeClr val="tx1"/>
                </a:solidFill>
                <a:round/>
                <a:headEnd/>
                <a:tailEnd/>
              </a:ln>
            </p:spPr>
            <p:txBody>
              <a:bodyPr wrap="none" anchor="ctr"/>
              <a:lstStyle/>
              <a:p>
                <a:r>
                  <a:rPr lang="en-US" dirty="0"/>
                  <a:t>+</a:t>
                </a:r>
              </a:p>
            </p:txBody>
          </p:sp>
          <p:sp>
            <p:nvSpPr>
              <p:cNvPr id="31757" name="Oval 12"/>
              <p:cNvSpPr>
                <a:spLocks noChangeArrowheads="1"/>
              </p:cNvSpPr>
              <p:nvPr/>
            </p:nvSpPr>
            <p:spPr bwMode="auto">
              <a:xfrm>
                <a:off x="5280" y="3408"/>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58" name="Oval 13"/>
              <p:cNvSpPr>
                <a:spLocks noChangeArrowheads="1"/>
              </p:cNvSpPr>
              <p:nvPr/>
            </p:nvSpPr>
            <p:spPr bwMode="auto">
              <a:xfrm>
                <a:off x="5136" y="3216"/>
                <a:ext cx="240" cy="240"/>
              </a:xfrm>
              <a:prstGeom prst="ellipse">
                <a:avLst/>
              </a:prstGeom>
              <a:solidFill>
                <a:srgbClr val="FF3300"/>
              </a:solidFill>
              <a:ln w="9525">
                <a:solidFill>
                  <a:schemeClr val="tx1"/>
                </a:solidFill>
                <a:round/>
                <a:headEnd/>
                <a:tailEnd/>
              </a:ln>
            </p:spPr>
            <p:txBody>
              <a:bodyPr wrap="none" anchor="ctr"/>
              <a:lstStyle/>
              <a:p>
                <a:r>
                  <a:rPr lang="en-US"/>
                  <a:t>+</a:t>
                </a:r>
              </a:p>
            </p:txBody>
          </p:sp>
          <p:sp>
            <p:nvSpPr>
              <p:cNvPr id="31759" name="Oval 14"/>
              <p:cNvSpPr>
                <a:spLocks noChangeArrowheads="1"/>
              </p:cNvSpPr>
              <p:nvPr/>
            </p:nvSpPr>
            <p:spPr bwMode="auto">
              <a:xfrm>
                <a:off x="4848" y="3216"/>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60" name="Oval 15"/>
              <p:cNvSpPr>
                <a:spLocks noChangeArrowheads="1"/>
              </p:cNvSpPr>
              <p:nvPr/>
            </p:nvSpPr>
            <p:spPr bwMode="auto">
              <a:xfrm>
                <a:off x="4992" y="3792"/>
                <a:ext cx="240" cy="240"/>
              </a:xfrm>
              <a:prstGeom prst="ellipse">
                <a:avLst/>
              </a:prstGeom>
              <a:solidFill>
                <a:srgbClr val="FF3300"/>
              </a:solidFill>
              <a:ln w="9525">
                <a:solidFill>
                  <a:schemeClr val="tx1"/>
                </a:solidFill>
                <a:round/>
                <a:headEnd/>
                <a:tailEnd/>
              </a:ln>
            </p:spPr>
            <p:txBody>
              <a:bodyPr wrap="none" anchor="ctr"/>
              <a:lstStyle/>
              <a:p>
                <a:r>
                  <a:rPr lang="en-US"/>
                  <a:t>+</a:t>
                </a:r>
              </a:p>
            </p:txBody>
          </p:sp>
        </p:grpSp>
      </p:grpSp>
    </p:spTree>
    <p:custDataLst>
      <p:tags r:id="rId1"/>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1458913" y="358775"/>
            <a:ext cx="6107112" cy="457200"/>
          </a:xfrm>
        </p:spPr>
        <p:txBody>
          <a:bodyPr>
            <a:noAutofit/>
          </a:bodyPr>
          <a:lstStyle/>
          <a:p>
            <a:pPr lvl="1" eaLnBrk="1" hangingPunct="1">
              <a:buFontTx/>
              <a:buNone/>
              <a:defRPr/>
            </a:pPr>
            <a:r>
              <a:rPr lang="en-US" sz="4000" b="1" dirty="0" smtClean="0">
                <a:solidFill>
                  <a:srgbClr val="FF0000"/>
                </a:solidFill>
              </a:rPr>
              <a:t>Rutherford’s Experiment</a:t>
            </a:r>
            <a:endParaRPr lang="en-US" sz="4000" dirty="0" smtClean="0">
              <a:solidFill>
                <a:srgbClr val="FF0000"/>
              </a:solidFill>
            </a:endParaRPr>
          </a:p>
        </p:txBody>
      </p:sp>
      <p:pic>
        <p:nvPicPr>
          <p:cNvPr id="21508" name="Picture 4"/>
          <p:cNvPicPr>
            <a:picLocks noChangeAspect="1" noChangeArrowheads="1"/>
          </p:cNvPicPr>
          <p:nvPr/>
        </p:nvPicPr>
        <p:blipFill>
          <a:blip r:embed="rId2"/>
          <a:srcRect/>
          <a:stretch>
            <a:fillRect/>
          </a:stretch>
        </p:blipFill>
        <p:spPr bwMode="auto">
          <a:xfrm>
            <a:off x="369888" y="1243013"/>
            <a:ext cx="4702175" cy="2066925"/>
          </a:xfrm>
          <a:prstGeom prst="rect">
            <a:avLst/>
          </a:prstGeom>
          <a:noFill/>
          <a:ln w="9525">
            <a:noFill/>
            <a:miter lim="800000"/>
            <a:headEnd/>
            <a:tailEnd/>
          </a:ln>
        </p:spPr>
      </p:pic>
      <p:pic>
        <p:nvPicPr>
          <p:cNvPr id="7" name="Picture 4"/>
          <p:cNvPicPr>
            <a:picLocks noChangeAspect="1" noChangeArrowheads="1"/>
          </p:cNvPicPr>
          <p:nvPr/>
        </p:nvPicPr>
        <p:blipFill>
          <a:blip r:embed="rId3"/>
          <a:srcRect/>
          <a:stretch>
            <a:fillRect/>
          </a:stretch>
        </p:blipFill>
        <p:spPr bwMode="auto">
          <a:xfrm>
            <a:off x="304800" y="3429000"/>
            <a:ext cx="4757738" cy="2351088"/>
          </a:xfrm>
          <a:prstGeom prst="rect">
            <a:avLst/>
          </a:prstGeom>
          <a:noFill/>
          <a:ln w="9525">
            <a:noFill/>
            <a:miter lim="800000"/>
            <a:headEnd/>
            <a:tailEnd/>
          </a:ln>
        </p:spPr>
      </p:pic>
      <p:sp>
        <p:nvSpPr>
          <p:cNvPr id="28677" name="Rectangle 7"/>
          <p:cNvSpPr>
            <a:spLocks noChangeArrowheads="1"/>
          </p:cNvSpPr>
          <p:nvPr/>
        </p:nvSpPr>
        <p:spPr bwMode="auto">
          <a:xfrm>
            <a:off x="5148263" y="1524000"/>
            <a:ext cx="3733800" cy="2462213"/>
          </a:xfrm>
          <a:prstGeom prst="rect">
            <a:avLst/>
          </a:prstGeom>
          <a:noFill/>
          <a:ln w="9525">
            <a:noFill/>
            <a:miter lim="800000"/>
            <a:headEnd/>
            <a:tailEnd/>
          </a:ln>
        </p:spPr>
        <p:txBody>
          <a:bodyPr wrap="square">
            <a:spAutoFit/>
          </a:bodyPr>
          <a:lstStyle/>
          <a:p>
            <a:r>
              <a:rPr lang="en-US" sz="2800" b="1" dirty="0">
                <a:solidFill>
                  <a:srgbClr val="FF0000"/>
                </a:solidFill>
              </a:rPr>
              <a:t>Observations</a:t>
            </a:r>
          </a:p>
          <a:p>
            <a:r>
              <a:rPr lang="en-US" dirty="0"/>
              <a:t>(i) most of the α– particles passed through the gold foil undeflected.</a:t>
            </a:r>
          </a:p>
          <a:p>
            <a:r>
              <a:rPr lang="en-US" dirty="0"/>
              <a:t>(ii) a small fraction of the α–particles was deflected by small angles.</a:t>
            </a:r>
          </a:p>
          <a:p>
            <a:r>
              <a:rPr lang="en-US" dirty="0"/>
              <a:t>(iii) a very few α– particles (∼1 in 20,000) bounced back, that is, were deflected by nearly 180°.</a:t>
            </a:r>
          </a:p>
        </p:txBody>
      </p:sp>
      <p:sp>
        <p:nvSpPr>
          <p:cNvPr id="28678" name="Rectangle 8"/>
          <p:cNvSpPr>
            <a:spLocks noChangeArrowheads="1"/>
          </p:cNvSpPr>
          <p:nvPr/>
        </p:nvSpPr>
        <p:spPr bwMode="auto">
          <a:xfrm>
            <a:off x="5205413" y="3778250"/>
            <a:ext cx="3938587" cy="1908175"/>
          </a:xfrm>
          <a:prstGeom prst="rect">
            <a:avLst/>
          </a:prstGeom>
          <a:noFill/>
          <a:ln w="9525">
            <a:noFill/>
            <a:miter lim="800000"/>
            <a:headEnd/>
            <a:tailEnd/>
          </a:ln>
        </p:spPr>
        <p:txBody>
          <a:bodyPr>
            <a:spAutoFit/>
          </a:bodyPr>
          <a:lstStyle/>
          <a:p>
            <a:r>
              <a:rPr lang="en-US" sz="2800" b="1" dirty="0">
                <a:solidFill>
                  <a:srgbClr val="FF0000"/>
                </a:solidFill>
              </a:rPr>
              <a:t>Conclusions</a:t>
            </a:r>
          </a:p>
          <a:p>
            <a:r>
              <a:rPr lang="en-US" dirty="0"/>
              <a:t>1.Most of the space in the atom is empty</a:t>
            </a:r>
          </a:p>
          <a:p>
            <a:r>
              <a:rPr lang="en-US" dirty="0"/>
              <a:t>2. The positive charge has to be concentrated in a very small volume</a:t>
            </a:r>
          </a:p>
          <a:p>
            <a:r>
              <a:rPr lang="en-US" dirty="0"/>
              <a:t>that repelled and deflected the positively</a:t>
            </a:r>
          </a:p>
          <a:p>
            <a:r>
              <a:rPr lang="en-US" dirty="0"/>
              <a:t>charged </a:t>
            </a:r>
            <a:r>
              <a:rPr lang="el-GR" dirty="0"/>
              <a:t>α– </a:t>
            </a:r>
            <a:r>
              <a:rPr lang="en-US" dirty="0"/>
              <a:t>particles</a:t>
            </a:r>
          </a:p>
        </p:txBody>
      </p:sp>
      <p:sp>
        <p:nvSpPr>
          <p:cNvPr id="28679" name="Rectangle 9"/>
          <p:cNvSpPr>
            <a:spLocks noChangeArrowheads="1"/>
          </p:cNvSpPr>
          <p:nvPr/>
        </p:nvSpPr>
        <p:spPr bwMode="auto">
          <a:xfrm>
            <a:off x="271463" y="5795963"/>
            <a:ext cx="8382000" cy="923925"/>
          </a:xfrm>
          <a:prstGeom prst="rect">
            <a:avLst/>
          </a:prstGeom>
          <a:noFill/>
          <a:ln w="9525">
            <a:noFill/>
            <a:miter lim="800000"/>
            <a:headEnd/>
            <a:tailEnd/>
          </a:ln>
        </p:spPr>
        <p:txBody>
          <a:bodyPr>
            <a:spAutoFit/>
          </a:bodyPr>
          <a:lstStyle/>
          <a:p>
            <a:r>
              <a:rPr lang="en-US"/>
              <a:t>3.Rutherford showed that the volume occupied by the nucleus is negligibly small as compared to the total volume of the atom. The radius of the atom is about 10–10 m, while that of nucleus is 10–15 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1508"/>
                                        </p:tgtEl>
                                        <p:attrNameLst>
                                          <p:attrName>style.visibility</p:attrName>
                                        </p:attrNameLst>
                                      </p:cBhvr>
                                      <p:to>
                                        <p:strVal val="visible"/>
                                      </p:to>
                                    </p:set>
                                    <p:animEffect transition="in" filter="wipe(left)">
                                      <p:cBhvr>
                                        <p:cTn id="10" dur="500"/>
                                        <p:tgtEl>
                                          <p:spTgt spid="2150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bldLvl="5"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grayWhite">
          <a:xfrm>
            <a:off x="576263" y="587375"/>
            <a:ext cx="7958137" cy="647700"/>
          </a:xfrm>
          <a:prstGeom prst="rect">
            <a:avLst/>
          </a:prstGeom>
          <a:noFill/>
          <a:ln w="9525" algn="ctr">
            <a:noFill/>
            <a:miter lim="800000"/>
            <a:headEnd/>
            <a:tailEnd/>
          </a:ln>
        </p:spPr>
        <p:txBody>
          <a:bodyPr>
            <a:spAutoFit/>
          </a:bodyPr>
          <a:lstStyle/>
          <a:p>
            <a:pPr algn="ctr"/>
            <a:r>
              <a:rPr lang="en-US" sz="2000" dirty="0">
                <a:solidFill>
                  <a:srgbClr val="FF0000"/>
                </a:solidFill>
              </a:rPr>
              <a:t> </a:t>
            </a:r>
            <a:r>
              <a:rPr lang="en-US" sz="3600" b="1" dirty="0">
                <a:solidFill>
                  <a:srgbClr val="FF0000"/>
                </a:solidFill>
              </a:rPr>
              <a:t>Rutherford’s Atomic Model</a:t>
            </a:r>
          </a:p>
        </p:txBody>
      </p:sp>
      <p:sp>
        <p:nvSpPr>
          <p:cNvPr id="32771" name="Text Box 3"/>
          <p:cNvSpPr txBox="1">
            <a:spLocks noChangeArrowheads="1"/>
          </p:cNvSpPr>
          <p:nvPr/>
        </p:nvSpPr>
        <p:spPr bwMode="grayWhite">
          <a:xfrm>
            <a:off x="457200" y="1905000"/>
            <a:ext cx="6553200" cy="1569660"/>
          </a:xfrm>
          <a:prstGeom prst="rect">
            <a:avLst/>
          </a:prstGeom>
          <a:noFill/>
          <a:ln w="9525" algn="ctr">
            <a:noFill/>
            <a:miter lim="800000"/>
            <a:headEnd/>
            <a:tailEnd/>
          </a:ln>
        </p:spPr>
        <p:txBody>
          <a:bodyPr wrap="square">
            <a:spAutoFit/>
          </a:bodyPr>
          <a:lstStyle/>
          <a:p>
            <a:pPr indent="862013" algn="just"/>
            <a:r>
              <a:rPr lang="en-US" sz="2400" b="1" dirty="0">
                <a:solidFill>
                  <a:srgbClr val="002060"/>
                </a:solidFill>
              </a:rPr>
              <a:t>In 1911, Ernest Rutherford. Geiger and Marsden carried out an experiment by shooting the particles (</a:t>
            </a:r>
            <a:r>
              <a:rPr lang="el-GR" sz="2400" b="1" dirty="0">
                <a:solidFill>
                  <a:srgbClr val="002060"/>
                </a:solidFill>
              </a:rPr>
              <a:t>α</a:t>
            </a:r>
            <a:r>
              <a:rPr lang="en-US" sz="2400" b="1" dirty="0">
                <a:solidFill>
                  <a:srgbClr val="002060"/>
                </a:solidFill>
              </a:rPr>
              <a:t>) on a thin plate of gold to prove the Thomson’s atomic theory or model as follows</a:t>
            </a:r>
          </a:p>
        </p:txBody>
      </p:sp>
      <p:sp>
        <p:nvSpPr>
          <p:cNvPr id="32772" name="Text Box 4"/>
          <p:cNvSpPr txBox="1">
            <a:spLocks noChangeArrowheads="1"/>
          </p:cNvSpPr>
          <p:nvPr/>
        </p:nvSpPr>
        <p:spPr bwMode="grayWhite">
          <a:xfrm>
            <a:off x="304800" y="3733800"/>
            <a:ext cx="8686800" cy="2554545"/>
          </a:xfrm>
          <a:prstGeom prst="rect">
            <a:avLst/>
          </a:prstGeom>
          <a:noFill/>
          <a:ln w="9525" algn="ctr">
            <a:noFill/>
            <a:miter lim="800000"/>
            <a:headEnd/>
            <a:tailEnd/>
          </a:ln>
        </p:spPr>
        <p:txBody>
          <a:bodyPr>
            <a:spAutoFit/>
          </a:bodyPr>
          <a:lstStyle/>
          <a:p>
            <a:pPr marL="342900" indent="-342900" algn="just">
              <a:buFontTx/>
              <a:buAutoNum type="alphaLcPeriod"/>
            </a:pPr>
            <a:r>
              <a:rPr lang="en-US" sz="2000" b="1" dirty="0">
                <a:solidFill>
                  <a:srgbClr val="0000FF"/>
                </a:solidFill>
              </a:rPr>
              <a:t>An atom consists of an atomic nucleus which is positively charged. The nucleus of atom contains almost entire mass of the atom and is surrounded by electrons which are negatively charged as in the solar system model</a:t>
            </a:r>
          </a:p>
          <a:p>
            <a:pPr marL="342900" indent="-342900" algn="just">
              <a:buFontTx/>
              <a:buAutoNum type="alphaLcPeriod"/>
            </a:pPr>
            <a:r>
              <a:rPr lang="en-US" sz="2000" b="1" dirty="0">
                <a:solidFill>
                  <a:srgbClr val="0000FF"/>
                </a:solidFill>
              </a:rPr>
              <a:t>Entirely, an atom is neutral because the number of its positive charges (protons) is equal to that of its negative charges.</a:t>
            </a:r>
          </a:p>
          <a:p>
            <a:pPr marL="342900" indent="-342900" algn="just">
              <a:buFontTx/>
              <a:buAutoNum type="alphaLcPeriod"/>
            </a:pPr>
            <a:r>
              <a:rPr lang="en-US" sz="2000" b="1" dirty="0">
                <a:solidFill>
                  <a:srgbClr val="0000FF"/>
                </a:solidFill>
              </a:rPr>
              <a:t>During revolving the nucleus, the centripetal force on electrons in an atom is produced by the forces of attraction between the electrons and nucleus </a:t>
            </a:r>
            <a:r>
              <a:rPr lang="en-US" sz="2000" b="1" dirty="0" smtClean="0">
                <a:solidFill>
                  <a:srgbClr val="0000FF"/>
                </a:solidFill>
              </a:rPr>
              <a:t>( </a:t>
            </a:r>
            <a:r>
              <a:rPr lang="en-US" sz="2000" b="1" dirty="0">
                <a:solidFill>
                  <a:srgbClr val="0000FF"/>
                </a:solidFill>
              </a:rPr>
              <a:t>coulomb force ) </a:t>
            </a:r>
          </a:p>
        </p:txBody>
      </p:sp>
      <p:pic>
        <p:nvPicPr>
          <p:cNvPr id="32773" name="Picture 17" descr="Rutherford"/>
          <p:cNvPicPr>
            <a:picLocks noChangeAspect="1" noChangeArrowheads="1"/>
          </p:cNvPicPr>
          <p:nvPr/>
        </p:nvPicPr>
        <p:blipFill>
          <a:blip r:embed="rId3"/>
          <a:srcRect/>
          <a:stretch>
            <a:fillRect/>
          </a:stretch>
        </p:blipFill>
        <p:spPr bwMode="auto">
          <a:xfrm>
            <a:off x="7239000" y="1676399"/>
            <a:ext cx="1612900" cy="1953237"/>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3538538" y="1427163"/>
            <a:ext cx="5289550" cy="5324535"/>
          </a:xfrm>
          <a:prstGeom prst="rect">
            <a:avLst/>
          </a:prstGeom>
          <a:noFill/>
          <a:ln w="9525">
            <a:solidFill>
              <a:schemeClr val="tx1"/>
            </a:solidFill>
            <a:miter lim="800000"/>
            <a:headEnd/>
            <a:tailEnd/>
          </a:ln>
        </p:spPr>
        <p:txBody>
          <a:bodyPr>
            <a:spAutoFit/>
          </a:bodyPr>
          <a:lstStyle/>
          <a:p>
            <a:pPr algn="just">
              <a:lnSpc>
                <a:spcPct val="150000"/>
              </a:lnSpc>
            </a:pPr>
            <a:r>
              <a:rPr lang="en-US" sz="2000" dirty="0"/>
              <a:t>(i) </a:t>
            </a:r>
            <a:r>
              <a:rPr lang="en-US" sz="2000" b="1" dirty="0">
                <a:solidFill>
                  <a:srgbClr val="002060"/>
                </a:solidFill>
              </a:rPr>
              <a:t>When electron (Negatively charged particle) revolve continuously around the positively charged nucleus then energy would be lost and due to the attraction of nucleus electron will merge with the nucleus. Rutherford has no explanation for this problem.</a:t>
            </a:r>
          </a:p>
          <a:p>
            <a:pPr algn="just">
              <a:lnSpc>
                <a:spcPct val="150000"/>
              </a:lnSpc>
            </a:pPr>
            <a:r>
              <a:rPr lang="en-US" sz="2000" b="1" dirty="0">
                <a:solidFill>
                  <a:srgbClr val="002060"/>
                </a:solidFill>
              </a:rPr>
              <a:t>(ii) If electron will continuously radiate energy then its spectra should be continuous but this is not the case. Atoms give line </a:t>
            </a:r>
          </a:p>
          <a:p>
            <a:pPr algn="just">
              <a:lnSpc>
                <a:spcPct val="150000"/>
              </a:lnSpc>
            </a:pPr>
            <a:r>
              <a:rPr lang="en-US" sz="2000" b="1" dirty="0">
                <a:solidFill>
                  <a:srgbClr val="002060"/>
                </a:solidFill>
              </a:rPr>
              <a:t>spectra.</a:t>
            </a:r>
          </a:p>
          <a:p>
            <a:pPr algn="just"/>
            <a:r>
              <a:rPr lang="en-US" sz="2000" b="1" dirty="0">
                <a:solidFill>
                  <a:srgbClr val="FF0000"/>
                </a:solidFill>
              </a:rPr>
              <a:t>In order to overcome the defects of Rutherford Neil Bohr proposed the atomic model.</a:t>
            </a:r>
          </a:p>
        </p:txBody>
      </p:sp>
      <p:sp>
        <p:nvSpPr>
          <p:cNvPr id="30723" name="Rectangle 4"/>
          <p:cNvSpPr>
            <a:spLocks noChangeArrowheads="1"/>
          </p:cNvSpPr>
          <p:nvPr/>
        </p:nvSpPr>
        <p:spPr bwMode="auto">
          <a:xfrm>
            <a:off x="1347788" y="392113"/>
            <a:ext cx="6627520" cy="584775"/>
          </a:xfrm>
          <a:prstGeom prst="rect">
            <a:avLst/>
          </a:prstGeom>
          <a:noFill/>
          <a:ln w="9525">
            <a:noFill/>
            <a:miter lim="800000"/>
            <a:headEnd/>
            <a:tailEnd/>
          </a:ln>
        </p:spPr>
        <p:txBody>
          <a:bodyPr wrap="none">
            <a:spAutoFit/>
          </a:bodyPr>
          <a:lstStyle/>
          <a:p>
            <a:r>
              <a:rPr lang="en-US" sz="3200" b="1" dirty="0">
                <a:solidFill>
                  <a:srgbClr val="FF0000"/>
                </a:solidFill>
              </a:rPr>
              <a:t>Defects in Rutherford’s model of atom</a:t>
            </a:r>
          </a:p>
        </p:txBody>
      </p:sp>
      <p:pic>
        <p:nvPicPr>
          <p:cNvPr id="30724" name="Picture 2" descr="In the planetary model of atom, the electron should emit energy and spirally fall on the nucleus."/>
          <p:cNvPicPr>
            <a:picLocks noChangeAspect="1" noChangeArrowheads="1"/>
          </p:cNvPicPr>
          <p:nvPr/>
        </p:nvPicPr>
        <p:blipFill>
          <a:blip r:embed="rId3"/>
          <a:srcRect/>
          <a:stretch>
            <a:fillRect/>
          </a:stretch>
        </p:blipFill>
        <p:spPr bwMode="auto">
          <a:xfrm>
            <a:off x="468313" y="2016125"/>
            <a:ext cx="2808287" cy="2773363"/>
          </a:xfrm>
          <a:prstGeom prst="rect">
            <a:avLst/>
          </a:prstGeom>
          <a:noFill/>
          <a:ln w="9525">
            <a:noFill/>
            <a:miter lim="800000"/>
            <a:headEnd/>
            <a:tailEnd/>
          </a:ln>
        </p:spPr>
      </p:pic>
      <p:sp>
        <p:nvSpPr>
          <p:cNvPr id="5" name="Rectangle 4"/>
          <p:cNvSpPr/>
          <p:nvPr/>
        </p:nvSpPr>
        <p:spPr>
          <a:xfrm>
            <a:off x="0" y="1066800"/>
            <a:ext cx="89916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76400" y="381000"/>
            <a:ext cx="5963940" cy="584775"/>
          </a:xfrm>
          <a:prstGeom prst="rect">
            <a:avLst/>
          </a:prstGeom>
        </p:spPr>
        <p:txBody>
          <a:bodyPr wrap="none">
            <a:spAutoFit/>
          </a:bodyPr>
          <a:lstStyle/>
          <a:p>
            <a:r>
              <a:rPr lang="en-US" sz="3200" b="1" dirty="0" smtClean="0">
                <a:solidFill>
                  <a:srgbClr val="C00000"/>
                </a:solidFill>
              </a:rPr>
              <a:t>ELECTROMAGNETIC RADIATIONS</a:t>
            </a:r>
            <a:endParaRPr lang="en-US" sz="3200" dirty="0">
              <a:solidFill>
                <a:srgbClr val="C00000"/>
              </a:solidFill>
            </a:endParaRPr>
          </a:p>
        </p:txBody>
      </p:sp>
      <p:sp>
        <p:nvSpPr>
          <p:cNvPr id="4" name="Rectangle 3"/>
          <p:cNvSpPr/>
          <p:nvPr/>
        </p:nvSpPr>
        <p:spPr>
          <a:xfrm>
            <a:off x="685800" y="1676400"/>
            <a:ext cx="8229600" cy="2677656"/>
          </a:xfrm>
          <a:prstGeom prst="rect">
            <a:avLst/>
          </a:prstGeom>
        </p:spPr>
        <p:txBody>
          <a:bodyPr wrap="square">
            <a:spAutoFit/>
          </a:bodyPr>
          <a:lstStyle/>
          <a:p>
            <a:pPr algn="just"/>
            <a:r>
              <a:rPr lang="en-US" sz="2400" b="1" dirty="0" smtClean="0">
                <a:solidFill>
                  <a:srgbClr val="002060"/>
                </a:solidFill>
              </a:rPr>
              <a:t>Electromagnetic Radiations are waves which are formed as a result of oscillating magnetic and electric fields which are perpendicular to each other and both are perpendicular to direction of motion.</a:t>
            </a:r>
            <a:r>
              <a:rPr lang="en-US" sz="2400" dirty="0" smtClean="0"/>
              <a:t> </a:t>
            </a:r>
          </a:p>
          <a:p>
            <a:pPr algn="just"/>
            <a:r>
              <a:rPr lang="en-US" sz="2400" b="1" dirty="0" smtClean="0">
                <a:solidFill>
                  <a:srgbClr val="002060"/>
                </a:solidFill>
              </a:rPr>
              <a:t>They do not require any medium and can move in vacuum unlike sound waves. Light is a form of radiation and has wave characteristics. The various characteristics of a wave are:</a:t>
            </a:r>
            <a:endParaRPr lang="en-US" sz="2400" b="1" dirty="0">
              <a:solidFill>
                <a:srgbClr val="002060"/>
              </a:solidFill>
            </a:endParaRPr>
          </a:p>
        </p:txBody>
      </p:sp>
      <p:pic>
        <p:nvPicPr>
          <p:cNvPr id="7169" name="Picture 1"/>
          <p:cNvPicPr>
            <a:picLocks noChangeAspect="1" noChangeArrowheads="1"/>
          </p:cNvPicPr>
          <p:nvPr/>
        </p:nvPicPr>
        <p:blipFill>
          <a:blip r:embed="rId2"/>
          <a:srcRect/>
          <a:stretch>
            <a:fillRect/>
          </a:stretch>
        </p:blipFill>
        <p:spPr bwMode="auto">
          <a:xfrm>
            <a:off x="2286000" y="4419600"/>
            <a:ext cx="3657600" cy="2169873"/>
          </a:xfrm>
          <a:prstGeom prst="rect">
            <a:avLst/>
          </a:prstGeom>
          <a:noFill/>
          <a:ln w="9525">
            <a:solidFill>
              <a:schemeClr val="tx1"/>
            </a:solid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229600" cy="646331"/>
          </a:xfrm>
          <a:prstGeom prst="rect">
            <a:avLst/>
          </a:prstGeom>
        </p:spPr>
        <p:txBody>
          <a:bodyPr wrap="square">
            <a:spAutoFit/>
          </a:bodyPr>
          <a:lstStyle/>
          <a:p>
            <a:r>
              <a:rPr lang="en-US" b="1" dirty="0" smtClean="0">
                <a:solidFill>
                  <a:srgbClr val="C00000"/>
                </a:solidFill>
              </a:rPr>
              <a:t>1) Amplitude : </a:t>
            </a:r>
            <a:r>
              <a:rPr lang="en-US" b="1" dirty="0" smtClean="0">
                <a:solidFill>
                  <a:srgbClr val="002060"/>
                </a:solidFill>
              </a:rPr>
              <a:t>It is height of the crest or trough (depth) of a </a:t>
            </a:r>
            <a:r>
              <a:rPr lang="en-US" dirty="0" smtClean="0">
                <a:solidFill>
                  <a:srgbClr val="002060"/>
                </a:solidFill>
              </a:rPr>
              <a:t>wave.</a:t>
            </a:r>
          </a:p>
          <a:p>
            <a:r>
              <a:rPr lang="en-US" dirty="0" smtClean="0">
                <a:solidFill>
                  <a:srgbClr val="002060"/>
                </a:solidFill>
              </a:rPr>
              <a:t> Units : metre (m)</a:t>
            </a:r>
            <a:endParaRPr lang="en-US" dirty="0">
              <a:solidFill>
                <a:srgbClr val="002060"/>
              </a:solidFill>
            </a:endParaRPr>
          </a:p>
        </p:txBody>
      </p:sp>
      <p:sp>
        <p:nvSpPr>
          <p:cNvPr id="3" name="Rectangle 2"/>
          <p:cNvSpPr/>
          <p:nvPr/>
        </p:nvSpPr>
        <p:spPr>
          <a:xfrm>
            <a:off x="609600" y="1143000"/>
            <a:ext cx="8153400" cy="646331"/>
          </a:xfrm>
          <a:prstGeom prst="rect">
            <a:avLst/>
          </a:prstGeom>
        </p:spPr>
        <p:txBody>
          <a:bodyPr wrap="square">
            <a:spAutoFit/>
          </a:bodyPr>
          <a:lstStyle/>
          <a:p>
            <a:r>
              <a:rPr lang="en-US" b="1" dirty="0" smtClean="0">
                <a:solidFill>
                  <a:srgbClr val="C00000"/>
                </a:solidFill>
              </a:rPr>
              <a:t>2) Frequency  : </a:t>
            </a:r>
            <a:r>
              <a:rPr lang="en-US" b="1" dirty="0" smtClean="0">
                <a:solidFill>
                  <a:srgbClr val="002060"/>
                </a:solidFill>
              </a:rPr>
              <a:t>The number of waves passing through a </a:t>
            </a:r>
            <a:r>
              <a:rPr lang="en-US" dirty="0" smtClean="0">
                <a:solidFill>
                  <a:srgbClr val="002060"/>
                </a:solidFill>
              </a:rPr>
              <a:t>point in one second. </a:t>
            </a:r>
            <a:r>
              <a:rPr lang="en-US" b="1" dirty="0" smtClean="0">
                <a:solidFill>
                  <a:srgbClr val="002060"/>
                </a:solidFill>
              </a:rPr>
              <a:t>Units : Hertz (Hz) or s–1</a:t>
            </a:r>
            <a:endParaRPr lang="en-US" dirty="0">
              <a:solidFill>
                <a:srgbClr val="002060"/>
              </a:solidFill>
            </a:endParaRPr>
          </a:p>
        </p:txBody>
      </p:sp>
      <p:sp>
        <p:nvSpPr>
          <p:cNvPr id="4" name="Rectangle 3"/>
          <p:cNvSpPr/>
          <p:nvPr/>
        </p:nvSpPr>
        <p:spPr>
          <a:xfrm>
            <a:off x="533400" y="1905000"/>
            <a:ext cx="8077200" cy="646331"/>
          </a:xfrm>
          <a:prstGeom prst="rect">
            <a:avLst/>
          </a:prstGeom>
        </p:spPr>
        <p:txBody>
          <a:bodyPr wrap="square">
            <a:spAutoFit/>
          </a:bodyPr>
          <a:lstStyle/>
          <a:p>
            <a:r>
              <a:rPr lang="en-US" b="1" dirty="0" smtClean="0">
                <a:solidFill>
                  <a:srgbClr val="C00000"/>
                </a:solidFill>
              </a:rPr>
              <a:t>3) Time Period : </a:t>
            </a:r>
            <a:r>
              <a:rPr lang="en-US" b="1" dirty="0" smtClean="0">
                <a:solidFill>
                  <a:srgbClr val="002060"/>
                </a:solidFill>
              </a:rPr>
              <a:t>The time taken by a wave to complete one </a:t>
            </a:r>
            <a:r>
              <a:rPr lang="en-US" dirty="0" smtClean="0">
                <a:solidFill>
                  <a:srgbClr val="002060"/>
                </a:solidFill>
              </a:rPr>
              <a:t>vibration is called time period. </a:t>
            </a:r>
            <a:r>
              <a:rPr lang="en-US" b="1" dirty="0" smtClean="0">
                <a:solidFill>
                  <a:srgbClr val="002060"/>
                </a:solidFill>
              </a:rPr>
              <a:t>Units : sec</a:t>
            </a:r>
            <a:endParaRPr lang="en-US" dirty="0">
              <a:solidFill>
                <a:srgbClr val="002060"/>
              </a:solidFill>
            </a:endParaRPr>
          </a:p>
        </p:txBody>
      </p:sp>
      <p:sp>
        <p:nvSpPr>
          <p:cNvPr id="5" name="Rectangle 4"/>
          <p:cNvSpPr/>
          <p:nvPr/>
        </p:nvSpPr>
        <p:spPr>
          <a:xfrm>
            <a:off x="609600" y="2667000"/>
            <a:ext cx="8077200" cy="1200329"/>
          </a:xfrm>
          <a:prstGeom prst="rect">
            <a:avLst/>
          </a:prstGeom>
        </p:spPr>
        <p:txBody>
          <a:bodyPr wrap="square">
            <a:spAutoFit/>
          </a:bodyPr>
          <a:lstStyle/>
          <a:p>
            <a:r>
              <a:rPr lang="en-US" b="1" dirty="0" smtClean="0">
                <a:solidFill>
                  <a:srgbClr val="C00000"/>
                </a:solidFill>
              </a:rPr>
              <a:t>4) Velocity : </a:t>
            </a:r>
            <a:r>
              <a:rPr lang="en-US" b="1" dirty="0" smtClean="0">
                <a:solidFill>
                  <a:srgbClr val="002060"/>
                </a:solidFill>
              </a:rPr>
              <a:t>The distance travelled by a wave in one second </a:t>
            </a:r>
            <a:r>
              <a:rPr lang="en-US" dirty="0" smtClean="0">
                <a:solidFill>
                  <a:srgbClr val="002060"/>
                </a:solidFill>
              </a:rPr>
              <a:t>is called velocity. </a:t>
            </a:r>
          </a:p>
          <a:p>
            <a:r>
              <a:rPr lang="en-US" b="1" dirty="0" smtClean="0">
                <a:solidFill>
                  <a:srgbClr val="002060"/>
                </a:solidFill>
              </a:rPr>
              <a:t>Units : m/s</a:t>
            </a:r>
          </a:p>
          <a:p>
            <a:r>
              <a:rPr lang="en-US" b="1" dirty="0" smtClean="0">
                <a:solidFill>
                  <a:srgbClr val="002060"/>
                </a:solidFill>
              </a:rPr>
              <a:t>In vacuum, all types of electromagnetic radiations travel at the same speed i.e. 3 × 108 m/s. This is called speed of light.</a:t>
            </a:r>
            <a:endParaRPr lang="en-US" b="1" dirty="0">
              <a:solidFill>
                <a:srgbClr val="002060"/>
              </a:solidFill>
            </a:endParaRPr>
          </a:p>
        </p:txBody>
      </p:sp>
      <p:sp>
        <p:nvSpPr>
          <p:cNvPr id="6" name="Rectangle 5"/>
          <p:cNvSpPr/>
          <p:nvPr/>
        </p:nvSpPr>
        <p:spPr>
          <a:xfrm>
            <a:off x="685800" y="3962400"/>
            <a:ext cx="8229600" cy="646331"/>
          </a:xfrm>
          <a:prstGeom prst="rect">
            <a:avLst/>
          </a:prstGeom>
        </p:spPr>
        <p:txBody>
          <a:bodyPr wrap="square">
            <a:spAutoFit/>
          </a:bodyPr>
          <a:lstStyle/>
          <a:p>
            <a:r>
              <a:rPr lang="en-US" b="1" dirty="0" smtClean="0">
                <a:solidFill>
                  <a:srgbClr val="C00000"/>
                </a:solidFill>
              </a:rPr>
              <a:t>5) Wavelength : </a:t>
            </a:r>
            <a:r>
              <a:rPr lang="en-US" b="1" dirty="0" smtClean="0">
                <a:solidFill>
                  <a:srgbClr val="002060"/>
                </a:solidFill>
              </a:rPr>
              <a:t>The distance between two adjacent crests </a:t>
            </a:r>
            <a:r>
              <a:rPr lang="en-US" dirty="0" smtClean="0">
                <a:solidFill>
                  <a:srgbClr val="002060"/>
                </a:solidFill>
              </a:rPr>
              <a:t>or troughs is called wavelength. </a:t>
            </a:r>
            <a:r>
              <a:rPr lang="en-US" b="1" dirty="0" smtClean="0">
                <a:solidFill>
                  <a:srgbClr val="002060"/>
                </a:solidFill>
              </a:rPr>
              <a:t>Units : Angstrom(Å) </a:t>
            </a:r>
            <a:r>
              <a:rPr lang="en-US" dirty="0" smtClean="0">
                <a:solidFill>
                  <a:srgbClr val="002060"/>
                </a:solidFill>
              </a:rPr>
              <a:t>[1 Å=10–10m]</a:t>
            </a:r>
            <a:endParaRPr lang="en-US" dirty="0">
              <a:solidFill>
                <a:srgbClr val="002060"/>
              </a:solidFill>
            </a:endParaRPr>
          </a:p>
        </p:txBody>
      </p:sp>
      <p:sp>
        <p:nvSpPr>
          <p:cNvPr id="7" name="Rectangle 6"/>
          <p:cNvSpPr/>
          <p:nvPr/>
        </p:nvSpPr>
        <p:spPr>
          <a:xfrm>
            <a:off x="685800" y="4800600"/>
            <a:ext cx="8077200" cy="646331"/>
          </a:xfrm>
          <a:prstGeom prst="rect">
            <a:avLst/>
          </a:prstGeom>
        </p:spPr>
        <p:txBody>
          <a:bodyPr wrap="square">
            <a:spAutoFit/>
          </a:bodyPr>
          <a:lstStyle/>
          <a:p>
            <a:r>
              <a:rPr lang="en-US" b="1" dirty="0" smtClean="0">
                <a:solidFill>
                  <a:srgbClr val="C00000"/>
                </a:solidFill>
              </a:rPr>
              <a:t>6) Wave Number : </a:t>
            </a:r>
            <a:r>
              <a:rPr lang="en-US" b="1" dirty="0" smtClean="0">
                <a:solidFill>
                  <a:srgbClr val="002060"/>
                </a:solidFill>
              </a:rPr>
              <a:t>It is the number of wavelengths per </a:t>
            </a:r>
            <a:r>
              <a:rPr lang="en-US" dirty="0" smtClean="0">
                <a:solidFill>
                  <a:srgbClr val="002060"/>
                </a:solidFill>
              </a:rPr>
              <a:t>centimeter of length. </a:t>
            </a:r>
            <a:r>
              <a:rPr lang="en-US" b="1" dirty="0" smtClean="0">
                <a:solidFill>
                  <a:srgbClr val="002060"/>
                </a:solidFill>
              </a:rPr>
              <a:t>Units : m-1</a:t>
            </a:r>
          </a:p>
        </p:txBody>
      </p:sp>
      <p:sp>
        <p:nvSpPr>
          <p:cNvPr id="8" name="Rectangle 7"/>
          <p:cNvSpPr/>
          <p:nvPr/>
        </p:nvSpPr>
        <p:spPr>
          <a:xfrm>
            <a:off x="609600" y="5562600"/>
            <a:ext cx="7162800" cy="369332"/>
          </a:xfrm>
          <a:prstGeom prst="rect">
            <a:avLst/>
          </a:prstGeom>
        </p:spPr>
        <p:txBody>
          <a:bodyPr wrap="square">
            <a:spAutoFit/>
          </a:bodyPr>
          <a:lstStyle/>
          <a:p>
            <a:r>
              <a:rPr lang="en-US" b="1" dirty="0" smtClean="0">
                <a:solidFill>
                  <a:srgbClr val="002060"/>
                </a:solidFill>
              </a:rPr>
              <a:t>6.1 Relationship between velocity, frequency &amp; wavelength</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2"/>
          <a:srcRect/>
          <a:stretch>
            <a:fillRect/>
          </a:stretch>
        </p:blipFill>
        <p:spPr bwMode="auto">
          <a:xfrm>
            <a:off x="1600200" y="522514"/>
            <a:ext cx="6172200" cy="5510893"/>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228600"/>
            <a:ext cx="2891817" cy="461665"/>
          </a:xfrm>
          <a:prstGeom prst="rect">
            <a:avLst/>
          </a:prstGeom>
        </p:spPr>
        <p:txBody>
          <a:bodyPr wrap="none">
            <a:spAutoFit/>
          </a:bodyPr>
          <a:lstStyle/>
          <a:p>
            <a:r>
              <a:rPr lang="en-US" sz="2400" b="1" dirty="0" smtClean="0">
                <a:solidFill>
                  <a:srgbClr val="C00000"/>
                </a:solidFill>
              </a:rPr>
              <a:t>WHAT IS SPECTRUM?</a:t>
            </a:r>
            <a:endParaRPr lang="en-US" sz="2400" dirty="0">
              <a:solidFill>
                <a:srgbClr val="C00000"/>
              </a:solidFill>
            </a:endParaRPr>
          </a:p>
        </p:txBody>
      </p:sp>
      <p:sp>
        <p:nvSpPr>
          <p:cNvPr id="4" name="Rectangle 3"/>
          <p:cNvSpPr/>
          <p:nvPr/>
        </p:nvSpPr>
        <p:spPr>
          <a:xfrm>
            <a:off x="609600" y="838200"/>
            <a:ext cx="8077200" cy="2308324"/>
          </a:xfrm>
          <a:prstGeom prst="rect">
            <a:avLst/>
          </a:prstGeom>
        </p:spPr>
        <p:txBody>
          <a:bodyPr wrap="square">
            <a:spAutoFit/>
          </a:bodyPr>
          <a:lstStyle/>
          <a:p>
            <a:r>
              <a:rPr lang="en-US" b="1" dirty="0" smtClean="0">
                <a:solidFill>
                  <a:srgbClr val="002060"/>
                </a:solidFill>
              </a:rPr>
              <a:t>A spectrum is a group or band of wavelengths/</a:t>
            </a:r>
            <a:r>
              <a:rPr lang="en-US" b="1" dirty="0" err="1" smtClean="0">
                <a:solidFill>
                  <a:srgbClr val="002060"/>
                </a:solidFill>
              </a:rPr>
              <a:t>colours</a:t>
            </a:r>
            <a:r>
              <a:rPr lang="en-US" b="1" dirty="0" smtClean="0">
                <a:solidFill>
                  <a:srgbClr val="002060"/>
                </a:solidFill>
              </a:rPr>
              <a:t> and the study of emission or absorption spectra is known as spectroscopy.</a:t>
            </a:r>
          </a:p>
          <a:p>
            <a:r>
              <a:rPr lang="en-US" b="1" dirty="0" smtClean="0">
                <a:solidFill>
                  <a:srgbClr val="C00000"/>
                </a:solidFill>
              </a:rPr>
              <a:t>There are two types of spectrum:</a:t>
            </a:r>
          </a:p>
          <a:p>
            <a:r>
              <a:rPr lang="en-US" b="1" dirty="0" smtClean="0">
                <a:solidFill>
                  <a:srgbClr val="C00000"/>
                </a:solidFill>
              </a:rPr>
              <a:t>1) Emission Spectrum</a:t>
            </a:r>
          </a:p>
          <a:p>
            <a:r>
              <a:rPr lang="en-US" b="1" dirty="0" smtClean="0">
                <a:solidFill>
                  <a:srgbClr val="C00000"/>
                </a:solidFill>
              </a:rPr>
              <a:t>2) Absorption Spectrum</a:t>
            </a:r>
          </a:p>
          <a:p>
            <a:endParaRPr lang="en-US" dirty="0" smtClean="0"/>
          </a:p>
          <a:p>
            <a:endParaRPr lang="en-US" dirty="0" smtClean="0"/>
          </a:p>
          <a:p>
            <a:endParaRPr lang="en-US" dirty="0"/>
          </a:p>
        </p:txBody>
      </p:sp>
      <p:sp>
        <p:nvSpPr>
          <p:cNvPr id="7" name="Rectangle 6"/>
          <p:cNvSpPr/>
          <p:nvPr/>
        </p:nvSpPr>
        <p:spPr>
          <a:xfrm>
            <a:off x="609600" y="2362200"/>
            <a:ext cx="8305800" cy="2308324"/>
          </a:xfrm>
          <a:prstGeom prst="rect">
            <a:avLst/>
          </a:prstGeom>
        </p:spPr>
        <p:txBody>
          <a:bodyPr wrap="square">
            <a:spAutoFit/>
          </a:bodyPr>
          <a:lstStyle/>
          <a:p>
            <a:pPr algn="just"/>
            <a:r>
              <a:rPr lang="en-US" b="1" dirty="0" smtClean="0">
                <a:solidFill>
                  <a:srgbClr val="C00000"/>
                </a:solidFill>
              </a:rPr>
              <a:t>Emission Spectrum :</a:t>
            </a:r>
            <a:r>
              <a:rPr lang="en-US" dirty="0" smtClean="0">
                <a:solidFill>
                  <a:srgbClr val="002060"/>
                </a:solidFill>
              </a:rPr>
              <a:t>When radiations emitted from a source are incident on a prism and are separated into different wavelengths and obtained on a photographic plate.</a:t>
            </a:r>
          </a:p>
          <a:p>
            <a:pPr algn="just"/>
            <a:r>
              <a:rPr lang="en-US" b="1" dirty="0" smtClean="0">
                <a:solidFill>
                  <a:srgbClr val="C00000"/>
                </a:solidFill>
              </a:rPr>
              <a:t>(a) Continuous Emission Spectra: </a:t>
            </a:r>
            <a:r>
              <a:rPr lang="en-US" dirty="0" smtClean="0">
                <a:solidFill>
                  <a:srgbClr val="002060"/>
                </a:solidFill>
              </a:rPr>
              <a:t>There are no gaps between various wavelengths, one</a:t>
            </a:r>
          </a:p>
          <a:p>
            <a:r>
              <a:rPr lang="en-US" dirty="0" smtClean="0">
                <a:solidFill>
                  <a:srgbClr val="002060"/>
                </a:solidFill>
              </a:rPr>
              <a:t>wavelength merges into another.</a:t>
            </a:r>
            <a:r>
              <a:rPr lang="en-US" b="1" dirty="0" smtClean="0">
                <a:solidFill>
                  <a:srgbClr val="002060"/>
                </a:solidFill>
              </a:rPr>
              <a:t> </a:t>
            </a:r>
          </a:p>
          <a:p>
            <a:pPr algn="just"/>
            <a:r>
              <a:rPr lang="en-US" b="1" dirty="0" smtClean="0">
                <a:solidFill>
                  <a:srgbClr val="C00000"/>
                </a:solidFill>
              </a:rPr>
              <a:t>(b) Discontinuous Emission Spectra: </a:t>
            </a:r>
            <a:r>
              <a:rPr lang="en-US" dirty="0" smtClean="0">
                <a:solidFill>
                  <a:srgbClr val="002060"/>
                </a:solidFill>
              </a:rPr>
              <a:t>It is also known as </a:t>
            </a:r>
            <a:r>
              <a:rPr lang="en-US" b="1" dirty="0" smtClean="0">
                <a:solidFill>
                  <a:srgbClr val="002060"/>
                </a:solidFill>
              </a:rPr>
              <a:t>Line Spectra or atomic spectra.</a:t>
            </a:r>
          </a:p>
          <a:p>
            <a:pPr algn="just"/>
            <a:r>
              <a:rPr lang="en-US" dirty="0" smtClean="0">
                <a:solidFill>
                  <a:srgbClr val="002060"/>
                </a:solidFill>
              </a:rPr>
              <a:t>In this, certain wavelengths go missing from a group and that leaves dark spaces in between giving discontinuity to the spectrum. It is also known </a:t>
            </a:r>
            <a:r>
              <a:rPr lang="en-US" b="1" dirty="0" smtClean="0">
                <a:solidFill>
                  <a:srgbClr val="002060"/>
                </a:solidFill>
              </a:rPr>
              <a:t>as fingerprint of an element.</a:t>
            </a:r>
            <a:endParaRPr lang="en-US" dirty="0">
              <a:solidFill>
                <a:srgbClr val="002060"/>
              </a:solidFill>
            </a:endParaRPr>
          </a:p>
        </p:txBody>
      </p:sp>
      <p:pic>
        <p:nvPicPr>
          <p:cNvPr id="151555" name="Picture 3"/>
          <p:cNvPicPr>
            <a:picLocks noChangeAspect="1" noChangeArrowheads="1"/>
          </p:cNvPicPr>
          <p:nvPr/>
        </p:nvPicPr>
        <p:blipFill>
          <a:blip r:embed="rId2"/>
          <a:srcRect/>
          <a:stretch>
            <a:fillRect/>
          </a:stretch>
        </p:blipFill>
        <p:spPr bwMode="auto">
          <a:xfrm>
            <a:off x="457200" y="4572000"/>
            <a:ext cx="3660962" cy="2057400"/>
          </a:xfrm>
          <a:prstGeom prst="rect">
            <a:avLst/>
          </a:prstGeom>
          <a:noFill/>
          <a:ln w="9525">
            <a:noFill/>
            <a:miter lim="800000"/>
            <a:headEnd/>
            <a:tailEnd/>
          </a:ln>
          <a:effectLst/>
        </p:spPr>
      </p:pic>
      <p:pic>
        <p:nvPicPr>
          <p:cNvPr id="151556" name="Picture 4"/>
          <p:cNvPicPr>
            <a:picLocks noChangeAspect="1" noChangeArrowheads="1"/>
          </p:cNvPicPr>
          <p:nvPr/>
        </p:nvPicPr>
        <p:blipFill>
          <a:blip r:embed="rId3"/>
          <a:srcRect/>
          <a:stretch>
            <a:fillRect/>
          </a:stretch>
        </p:blipFill>
        <p:spPr bwMode="auto">
          <a:xfrm>
            <a:off x="4816122" y="4572000"/>
            <a:ext cx="3980216" cy="20968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066800"/>
            <a:ext cx="8534400" cy="923330"/>
          </a:xfrm>
          <a:prstGeom prst="rect">
            <a:avLst/>
          </a:prstGeom>
        </p:spPr>
        <p:txBody>
          <a:bodyPr wrap="square">
            <a:spAutoFit/>
          </a:bodyPr>
          <a:lstStyle/>
          <a:p>
            <a:pPr algn="just"/>
            <a:r>
              <a:rPr lang="en-US" b="1" dirty="0" smtClean="0">
                <a:solidFill>
                  <a:srgbClr val="C00000"/>
                </a:solidFill>
              </a:rPr>
              <a:t>Absorption Spectra : </a:t>
            </a:r>
            <a:r>
              <a:rPr lang="en-US" b="1" dirty="0" smtClean="0">
                <a:solidFill>
                  <a:srgbClr val="002060"/>
                </a:solidFill>
              </a:rPr>
              <a:t>When light from any source is first passed through the solution of a chemical substance and then analysed, it is observed that there are some dark lines in the otherwise continuous spectra.</a:t>
            </a:r>
            <a:endParaRPr lang="en-US" b="1" dirty="0">
              <a:solidFill>
                <a:srgbClr val="002060"/>
              </a:solidFill>
            </a:endParaRPr>
          </a:p>
        </p:txBody>
      </p:sp>
      <p:pic>
        <p:nvPicPr>
          <p:cNvPr id="152578" name="Picture 2"/>
          <p:cNvPicPr>
            <a:picLocks noChangeAspect="1" noChangeArrowheads="1"/>
          </p:cNvPicPr>
          <p:nvPr/>
        </p:nvPicPr>
        <p:blipFill>
          <a:blip r:embed="rId2"/>
          <a:srcRect/>
          <a:stretch>
            <a:fillRect/>
          </a:stretch>
        </p:blipFill>
        <p:spPr bwMode="auto">
          <a:xfrm>
            <a:off x="1600200" y="2286000"/>
            <a:ext cx="5715000" cy="349567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457200"/>
            <a:ext cx="3804696" cy="584775"/>
          </a:xfrm>
          <a:prstGeom prst="rect">
            <a:avLst/>
          </a:prstGeom>
        </p:spPr>
        <p:txBody>
          <a:bodyPr wrap="none">
            <a:spAutoFit/>
          </a:bodyPr>
          <a:lstStyle/>
          <a:p>
            <a:r>
              <a:rPr lang="en-US" sz="3200" b="1" dirty="0" smtClean="0">
                <a:solidFill>
                  <a:srgbClr val="C00000"/>
                </a:solidFill>
              </a:rPr>
              <a:t>Transition of Electron</a:t>
            </a:r>
            <a:endParaRPr lang="en-US" sz="3200" dirty="0">
              <a:solidFill>
                <a:srgbClr val="C00000"/>
              </a:solidFill>
            </a:endParaRPr>
          </a:p>
        </p:txBody>
      </p:sp>
      <p:sp>
        <p:nvSpPr>
          <p:cNvPr id="3" name="Rectangle 2"/>
          <p:cNvSpPr/>
          <p:nvPr/>
        </p:nvSpPr>
        <p:spPr>
          <a:xfrm>
            <a:off x="609600" y="1676400"/>
            <a:ext cx="8153400" cy="707886"/>
          </a:xfrm>
          <a:prstGeom prst="rect">
            <a:avLst/>
          </a:prstGeom>
        </p:spPr>
        <p:txBody>
          <a:bodyPr wrap="square">
            <a:spAutoFit/>
          </a:bodyPr>
          <a:lstStyle/>
          <a:p>
            <a:r>
              <a:rPr lang="en-US" sz="2000" b="1" dirty="0" smtClean="0">
                <a:solidFill>
                  <a:srgbClr val="0000FF"/>
                </a:solidFill>
              </a:rPr>
              <a:t>We know that energy is absorbed or emitted when electron excites or de-excites respectively. The energy gap between the two orbits is</a:t>
            </a:r>
            <a:endParaRPr lang="en-US" sz="2000" b="1" dirty="0">
              <a:solidFill>
                <a:srgbClr val="0000FF"/>
              </a:solidFill>
            </a:endParaRPr>
          </a:p>
        </p:txBody>
      </p:sp>
      <p:pic>
        <p:nvPicPr>
          <p:cNvPr id="153602" name="Picture 2"/>
          <p:cNvPicPr>
            <a:picLocks noChangeAspect="1" noChangeArrowheads="1"/>
          </p:cNvPicPr>
          <p:nvPr/>
        </p:nvPicPr>
        <p:blipFill>
          <a:blip r:embed="rId2"/>
          <a:srcRect/>
          <a:stretch>
            <a:fillRect/>
          </a:stretch>
        </p:blipFill>
        <p:spPr bwMode="auto">
          <a:xfrm>
            <a:off x="2133600" y="2514600"/>
            <a:ext cx="5029200" cy="1905000"/>
          </a:xfrm>
          <a:prstGeom prst="rect">
            <a:avLst/>
          </a:prstGeom>
          <a:noFill/>
          <a:ln w="9525">
            <a:noFill/>
            <a:miter lim="800000"/>
            <a:headEnd/>
            <a:tailEnd/>
          </a:ln>
          <a:effectLst/>
        </p:spPr>
      </p:pic>
      <p:pic>
        <p:nvPicPr>
          <p:cNvPr id="153603" name="Picture 3"/>
          <p:cNvPicPr>
            <a:picLocks noChangeAspect="1" noChangeArrowheads="1"/>
          </p:cNvPicPr>
          <p:nvPr/>
        </p:nvPicPr>
        <p:blipFill>
          <a:blip r:embed="rId3"/>
          <a:srcRect/>
          <a:stretch>
            <a:fillRect/>
          </a:stretch>
        </p:blipFill>
        <p:spPr bwMode="auto">
          <a:xfrm>
            <a:off x="1676400" y="4343400"/>
            <a:ext cx="6096000" cy="2228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228600"/>
            <a:ext cx="4813947" cy="584775"/>
          </a:xfrm>
          <a:prstGeom prst="rect">
            <a:avLst/>
          </a:prstGeom>
        </p:spPr>
        <p:txBody>
          <a:bodyPr wrap="none">
            <a:spAutoFit/>
          </a:bodyPr>
          <a:lstStyle/>
          <a:p>
            <a:r>
              <a:rPr lang="en-US" sz="3200" b="1" dirty="0" smtClean="0">
                <a:solidFill>
                  <a:srgbClr val="C00000"/>
                </a:solidFill>
              </a:rPr>
              <a:t>Line Spectrum of Hydrogen</a:t>
            </a:r>
            <a:endParaRPr lang="en-US" sz="3200" dirty="0">
              <a:solidFill>
                <a:srgbClr val="C00000"/>
              </a:solidFill>
            </a:endParaRPr>
          </a:p>
        </p:txBody>
      </p:sp>
      <p:sp>
        <p:nvSpPr>
          <p:cNvPr id="3" name="Rectangle 2"/>
          <p:cNvSpPr/>
          <p:nvPr/>
        </p:nvSpPr>
        <p:spPr>
          <a:xfrm>
            <a:off x="457200" y="1752600"/>
            <a:ext cx="8458200" cy="1754326"/>
          </a:xfrm>
          <a:prstGeom prst="rect">
            <a:avLst/>
          </a:prstGeom>
        </p:spPr>
        <p:txBody>
          <a:bodyPr wrap="square">
            <a:spAutoFit/>
          </a:bodyPr>
          <a:lstStyle/>
          <a:p>
            <a:pPr algn="just"/>
            <a:r>
              <a:rPr lang="en-US" b="1" dirty="0" smtClean="0">
                <a:solidFill>
                  <a:srgbClr val="0000FF"/>
                </a:solidFill>
              </a:rPr>
              <a:t>When an electric discharge is passed through gaseous hydrogen, the H2 molecules dissociate and the energetically excited hydrogen atoms produced emit  electromagnetic radiations of discrete frequency. The hydrogen spectra consists of several lines named after their discoverer. We get discrete lines and not a continuous spectra because the energy of an electron cannot change continuously but can have only definite values. Thus we can say that energy of an electron is </a:t>
            </a:r>
            <a:r>
              <a:rPr lang="en-US" b="1" dirty="0" err="1" smtClean="0">
                <a:solidFill>
                  <a:srgbClr val="0000FF"/>
                </a:solidFill>
              </a:rPr>
              <a:t>quantised</a:t>
            </a:r>
            <a:r>
              <a:rPr lang="en-US" b="1" dirty="0" smtClean="0">
                <a:solidFill>
                  <a:srgbClr val="0000FF"/>
                </a:solidFill>
              </a:rPr>
              <a:t>.</a:t>
            </a:r>
            <a:endParaRPr lang="en-US" b="1" dirty="0">
              <a:solidFill>
                <a:srgbClr val="0000FF"/>
              </a:solidFill>
            </a:endParaRPr>
          </a:p>
        </p:txBody>
      </p:sp>
      <p:pic>
        <p:nvPicPr>
          <p:cNvPr id="154626" name="Picture 2"/>
          <p:cNvPicPr>
            <a:picLocks noChangeAspect="1" noChangeArrowheads="1"/>
          </p:cNvPicPr>
          <p:nvPr/>
        </p:nvPicPr>
        <p:blipFill>
          <a:blip r:embed="rId2"/>
          <a:srcRect/>
          <a:stretch>
            <a:fillRect/>
          </a:stretch>
        </p:blipFill>
        <p:spPr bwMode="auto">
          <a:xfrm>
            <a:off x="457200" y="3809999"/>
            <a:ext cx="4610101" cy="2514601"/>
          </a:xfrm>
          <a:prstGeom prst="rect">
            <a:avLst/>
          </a:prstGeom>
          <a:noFill/>
          <a:ln w="9525">
            <a:solidFill>
              <a:schemeClr val="tx1"/>
            </a:solidFill>
            <a:miter lim="800000"/>
            <a:headEnd/>
            <a:tailEnd/>
          </a:ln>
          <a:effectLst/>
        </p:spPr>
      </p:pic>
      <p:pic>
        <p:nvPicPr>
          <p:cNvPr id="39938" name="Picture 2"/>
          <p:cNvPicPr>
            <a:picLocks noChangeAspect="1" noChangeArrowheads="1"/>
          </p:cNvPicPr>
          <p:nvPr/>
        </p:nvPicPr>
        <p:blipFill>
          <a:blip r:embed="rId3"/>
          <a:srcRect/>
          <a:stretch>
            <a:fillRect/>
          </a:stretch>
        </p:blipFill>
        <p:spPr bwMode="auto">
          <a:xfrm>
            <a:off x="5181600" y="3810000"/>
            <a:ext cx="3810000"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0"/>
            <a:ext cx="8153400" cy="1200329"/>
          </a:xfrm>
          <a:prstGeom prst="rect">
            <a:avLst/>
          </a:prstGeom>
        </p:spPr>
        <p:txBody>
          <a:bodyPr wrap="square">
            <a:spAutoFit/>
          </a:bodyPr>
          <a:lstStyle/>
          <a:p>
            <a:r>
              <a:rPr lang="en-US" b="1" dirty="0" smtClean="0">
                <a:solidFill>
                  <a:srgbClr val="C00000"/>
                </a:solidFill>
              </a:rPr>
              <a:t>LYMAN SERIES :</a:t>
            </a:r>
          </a:p>
          <a:p>
            <a:r>
              <a:rPr lang="en-US" dirty="0" smtClean="0">
                <a:solidFill>
                  <a:srgbClr val="0000FF"/>
                </a:solidFill>
              </a:rPr>
              <a:t>When an electron jumps from any of the higher states to the ground state or first state (n = 1) ,the series of spectral lines emitted lies in the </a:t>
            </a:r>
            <a:r>
              <a:rPr lang="en-US" b="1" dirty="0" smtClean="0">
                <a:solidFill>
                  <a:srgbClr val="0000FF"/>
                </a:solidFill>
              </a:rPr>
              <a:t>ultra violet region and are called as </a:t>
            </a:r>
            <a:r>
              <a:rPr lang="en-US" dirty="0" smtClean="0">
                <a:solidFill>
                  <a:srgbClr val="0000FF"/>
                </a:solidFill>
              </a:rPr>
              <a:t>Lyman series. Therefore , in </a:t>
            </a:r>
            <a:r>
              <a:rPr lang="en-US" dirty="0" err="1" smtClean="0">
                <a:solidFill>
                  <a:srgbClr val="0000FF"/>
                </a:solidFill>
              </a:rPr>
              <a:t>Rydberg’s</a:t>
            </a:r>
            <a:r>
              <a:rPr lang="en-US" dirty="0" smtClean="0">
                <a:solidFill>
                  <a:srgbClr val="0000FF"/>
                </a:solidFill>
              </a:rPr>
              <a:t> formula n1= 1, n2= 2,3,4,5...</a:t>
            </a:r>
            <a:endParaRPr lang="en-US" dirty="0">
              <a:solidFill>
                <a:srgbClr val="0000FF"/>
              </a:solidFill>
            </a:endParaRPr>
          </a:p>
        </p:txBody>
      </p:sp>
      <p:sp>
        <p:nvSpPr>
          <p:cNvPr id="3" name="Rectangle 2"/>
          <p:cNvSpPr/>
          <p:nvPr/>
        </p:nvSpPr>
        <p:spPr>
          <a:xfrm>
            <a:off x="457200" y="1676400"/>
            <a:ext cx="8382000" cy="1200329"/>
          </a:xfrm>
          <a:prstGeom prst="rect">
            <a:avLst/>
          </a:prstGeom>
        </p:spPr>
        <p:txBody>
          <a:bodyPr wrap="square">
            <a:spAutoFit/>
          </a:bodyPr>
          <a:lstStyle/>
          <a:p>
            <a:r>
              <a:rPr lang="en-US" b="1" dirty="0" smtClean="0">
                <a:solidFill>
                  <a:srgbClr val="C00000"/>
                </a:solidFill>
              </a:rPr>
              <a:t>BALMER SERIES :</a:t>
            </a:r>
          </a:p>
          <a:p>
            <a:r>
              <a:rPr lang="en-US" dirty="0" smtClean="0">
                <a:solidFill>
                  <a:srgbClr val="0000FF"/>
                </a:solidFill>
              </a:rPr>
              <a:t>When an electron jumps from any of the higher states to the state with n=2,the series of spectral lines emitted lies in the </a:t>
            </a:r>
            <a:r>
              <a:rPr lang="en-US" b="1" dirty="0" smtClean="0">
                <a:solidFill>
                  <a:srgbClr val="0000FF"/>
                </a:solidFill>
              </a:rPr>
              <a:t>visible region and are called as </a:t>
            </a:r>
            <a:r>
              <a:rPr lang="en-US" b="1" dirty="0" err="1" smtClean="0">
                <a:solidFill>
                  <a:srgbClr val="0000FF"/>
                </a:solidFill>
              </a:rPr>
              <a:t>Balmer</a:t>
            </a:r>
            <a:r>
              <a:rPr lang="en-US" b="1" dirty="0" smtClean="0">
                <a:solidFill>
                  <a:srgbClr val="0000FF"/>
                </a:solidFill>
              </a:rPr>
              <a:t> series.</a:t>
            </a:r>
          </a:p>
          <a:p>
            <a:r>
              <a:rPr lang="en-US" dirty="0" smtClean="0">
                <a:solidFill>
                  <a:srgbClr val="0000FF"/>
                </a:solidFill>
              </a:rPr>
              <a:t>Therefore , in </a:t>
            </a:r>
            <a:r>
              <a:rPr lang="en-US" dirty="0" err="1" smtClean="0">
                <a:solidFill>
                  <a:srgbClr val="0000FF"/>
                </a:solidFill>
              </a:rPr>
              <a:t>Rydberg’s</a:t>
            </a:r>
            <a:r>
              <a:rPr lang="en-US" dirty="0" smtClean="0">
                <a:solidFill>
                  <a:srgbClr val="0000FF"/>
                </a:solidFill>
              </a:rPr>
              <a:t> formula n1= 2, n2= 3,4,5,6....</a:t>
            </a:r>
            <a:endParaRPr lang="en-US" dirty="0">
              <a:solidFill>
                <a:srgbClr val="0000FF"/>
              </a:solidFill>
            </a:endParaRPr>
          </a:p>
        </p:txBody>
      </p:sp>
      <p:sp>
        <p:nvSpPr>
          <p:cNvPr id="4" name="Rectangle 3"/>
          <p:cNvSpPr/>
          <p:nvPr/>
        </p:nvSpPr>
        <p:spPr>
          <a:xfrm>
            <a:off x="457200" y="2895600"/>
            <a:ext cx="8229600" cy="1200329"/>
          </a:xfrm>
          <a:prstGeom prst="rect">
            <a:avLst/>
          </a:prstGeom>
        </p:spPr>
        <p:txBody>
          <a:bodyPr wrap="square">
            <a:spAutoFit/>
          </a:bodyPr>
          <a:lstStyle/>
          <a:p>
            <a:r>
              <a:rPr lang="en-US" b="1" dirty="0" smtClean="0">
                <a:solidFill>
                  <a:srgbClr val="C00000"/>
                </a:solidFill>
              </a:rPr>
              <a:t>PASCHEN SERIES :</a:t>
            </a:r>
          </a:p>
          <a:p>
            <a:r>
              <a:rPr lang="en-US" dirty="0" smtClean="0">
                <a:solidFill>
                  <a:srgbClr val="0000FF"/>
                </a:solidFill>
              </a:rPr>
              <a:t>When an electron jumps from any of the higher states to the state with n=3 ,the series of spectral lines emitted lies in the </a:t>
            </a:r>
            <a:r>
              <a:rPr lang="en-US" b="1" dirty="0" smtClean="0">
                <a:solidFill>
                  <a:srgbClr val="0000FF"/>
                </a:solidFill>
              </a:rPr>
              <a:t>infrared region and are called as </a:t>
            </a:r>
            <a:r>
              <a:rPr lang="en-US" b="1" dirty="0" err="1" smtClean="0">
                <a:solidFill>
                  <a:srgbClr val="0000FF"/>
                </a:solidFill>
              </a:rPr>
              <a:t>Paschen</a:t>
            </a:r>
            <a:r>
              <a:rPr lang="en-US" b="1" dirty="0" smtClean="0">
                <a:solidFill>
                  <a:srgbClr val="0000FF"/>
                </a:solidFill>
              </a:rPr>
              <a:t> series.</a:t>
            </a:r>
          </a:p>
          <a:p>
            <a:r>
              <a:rPr lang="en-US" dirty="0" smtClean="0">
                <a:solidFill>
                  <a:srgbClr val="0000FF"/>
                </a:solidFill>
              </a:rPr>
              <a:t>Therefore , in </a:t>
            </a:r>
            <a:r>
              <a:rPr lang="en-US" dirty="0" err="1" smtClean="0">
                <a:solidFill>
                  <a:srgbClr val="0000FF"/>
                </a:solidFill>
              </a:rPr>
              <a:t>Rydberg’s</a:t>
            </a:r>
            <a:r>
              <a:rPr lang="en-US" dirty="0" smtClean="0">
                <a:solidFill>
                  <a:srgbClr val="0000FF"/>
                </a:solidFill>
              </a:rPr>
              <a:t> formula n1= 3, n2= 4,5,6...</a:t>
            </a:r>
            <a:endParaRPr lang="en-US" dirty="0">
              <a:solidFill>
                <a:srgbClr val="0000FF"/>
              </a:solidFill>
            </a:endParaRPr>
          </a:p>
        </p:txBody>
      </p:sp>
      <p:sp>
        <p:nvSpPr>
          <p:cNvPr id="5" name="Rectangle 4"/>
          <p:cNvSpPr/>
          <p:nvPr/>
        </p:nvSpPr>
        <p:spPr>
          <a:xfrm>
            <a:off x="381000" y="4038600"/>
            <a:ext cx="8610600" cy="1200329"/>
          </a:xfrm>
          <a:prstGeom prst="rect">
            <a:avLst/>
          </a:prstGeom>
        </p:spPr>
        <p:txBody>
          <a:bodyPr wrap="square">
            <a:spAutoFit/>
          </a:bodyPr>
          <a:lstStyle/>
          <a:p>
            <a:r>
              <a:rPr lang="en-US" b="1" dirty="0" smtClean="0">
                <a:solidFill>
                  <a:srgbClr val="C00000"/>
                </a:solidFill>
              </a:rPr>
              <a:t>BRACKETT SERIES :</a:t>
            </a:r>
          </a:p>
          <a:p>
            <a:r>
              <a:rPr lang="en-US" dirty="0" smtClean="0">
                <a:solidFill>
                  <a:srgbClr val="0000FF"/>
                </a:solidFill>
              </a:rPr>
              <a:t>When an electron jumps from any of the higher states to the state with n = 4,the series of spectral lines emitted lies in the </a:t>
            </a:r>
            <a:r>
              <a:rPr lang="en-US" b="1" dirty="0" smtClean="0">
                <a:solidFill>
                  <a:srgbClr val="0000FF"/>
                </a:solidFill>
              </a:rPr>
              <a:t>infrared region and are called as Brackett series.</a:t>
            </a:r>
          </a:p>
          <a:p>
            <a:r>
              <a:rPr lang="en-US" dirty="0" smtClean="0">
                <a:solidFill>
                  <a:srgbClr val="0000FF"/>
                </a:solidFill>
              </a:rPr>
              <a:t>Therefore , in </a:t>
            </a:r>
            <a:r>
              <a:rPr lang="en-US" dirty="0" err="1" smtClean="0">
                <a:solidFill>
                  <a:srgbClr val="0000FF"/>
                </a:solidFill>
              </a:rPr>
              <a:t>Rydberg’s</a:t>
            </a:r>
            <a:r>
              <a:rPr lang="en-US" dirty="0" smtClean="0">
                <a:solidFill>
                  <a:srgbClr val="0000FF"/>
                </a:solidFill>
              </a:rPr>
              <a:t> formula n1= 4, n2= 5,6,7...</a:t>
            </a:r>
            <a:endParaRPr lang="en-US" dirty="0">
              <a:solidFill>
                <a:srgbClr val="0000FF"/>
              </a:solidFill>
            </a:endParaRPr>
          </a:p>
        </p:txBody>
      </p:sp>
      <p:sp>
        <p:nvSpPr>
          <p:cNvPr id="6" name="Rectangle 5"/>
          <p:cNvSpPr/>
          <p:nvPr/>
        </p:nvSpPr>
        <p:spPr>
          <a:xfrm>
            <a:off x="457200" y="5181600"/>
            <a:ext cx="8534400" cy="1200329"/>
          </a:xfrm>
          <a:prstGeom prst="rect">
            <a:avLst/>
          </a:prstGeom>
        </p:spPr>
        <p:txBody>
          <a:bodyPr wrap="square">
            <a:spAutoFit/>
          </a:bodyPr>
          <a:lstStyle/>
          <a:p>
            <a:r>
              <a:rPr lang="en-US" b="1" dirty="0" smtClean="0">
                <a:solidFill>
                  <a:srgbClr val="C00000"/>
                </a:solidFill>
              </a:rPr>
              <a:t>PFUND SERIES :</a:t>
            </a:r>
          </a:p>
          <a:p>
            <a:r>
              <a:rPr lang="en-US" dirty="0" smtClean="0">
                <a:solidFill>
                  <a:srgbClr val="0000FF"/>
                </a:solidFill>
              </a:rPr>
              <a:t>When an electron jumps from any of the higher states to the state with n = 4,the series of spectral lines emitted lies in the </a:t>
            </a:r>
            <a:r>
              <a:rPr lang="en-US" b="1" dirty="0" smtClean="0">
                <a:solidFill>
                  <a:srgbClr val="0000FF"/>
                </a:solidFill>
              </a:rPr>
              <a:t>infrared region and are called as </a:t>
            </a:r>
            <a:r>
              <a:rPr lang="en-US" b="1" dirty="0" err="1" smtClean="0">
                <a:solidFill>
                  <a:srgbClr val="0000FF"/>
                </a:solidFill>
              </a:rPr>
              <a:t>Pfund</a:t>
            </a:r>
            <a:r>
              <a:rPr lang="en-US" b="1" dirty="0" smtClean="0">
                <a:solidFill>
                  <a:srgbClr val="0000FF"/>
                </a:solidFill>
              </a:rPr>
              <a:t> series.</a:t>
            </a:r>
          </a:p>
          <a:p>
            <a:r>
              <a:rPr lang="en-US" dirty="0" smtClean="0">
                <a:solidFill>
                  <a:srgbClr val="0000FF"/>
                </a:solidFill>
              </a:rPr>
              <a:t>Therefore , in </a:t>
            </a:r>
            <a:r>
              <a:rPr lang="en-US" dirty="0" err="1" smtClean="0">
                <a:solidFill>
                  <a:srgbClr val="0000FF"/>
                </a:solidFill>
              </a:rPr>
              <a:t>Rydberg’s</a:t>
            </a:r>
            <a:r>
              <a:rPr lang="en-US" dirty="0" smtClean="0">
                <a:solidFill>
                  <a:srgbClr val="0000FF"/>
                </a:solidFill>
              </a:rPr>
              <a:t> formula n1= 5, n2= 6,7...</a:t>
            </a:r>
            <a:endParaRPr lang="en-US" dirty="0">
              <a:solidFill>
                <a:srgbClr val="0000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grayWhite">
          <a:xfrm>
            <a:off x="293688" y="533400"/>
            <a:ext cx="8991600" cy="708025"/>
          </a:xfrm>
          <a:prstGeom prst="rect">
            <a:avLst/>
          </a:prstGeom>
          <a:noFill/>
          <a:ln w="9525" algn="ctr">
            <a:noFill/>
            <a:miter lim="800000"/>
            <a:headEnd/>
            <a:tailEnd/>
          </a:ln>
        </p:spPr>
        <p:txBody>
          <a:bodyPr>
            <a:spAutoFit/>
          </a:bodyPr>
          <a:lstStyle/>
          <a:p>
            <a:pPr algn="ctr"/>
            <a:r>
              <a:rPr lang="en-US" sz="4000" b="1" dirty="0">
                <a:solidFill>
                  <a:srgbClr val="FF0000"/>
                </a:solidFill>
              </a:rPr>
              <a:t>Bohr’s Atomic Model</a:t>
            </a:r>
          </a:p>
        </p:txBody>
      </p:sp>
      <p:sp>
        <p:nvSpPr>
          <p:cNvPr id="1028" name="Text Box 3"/>
          <p:cNvSpPr txBox="1">
            <a:spLocks noChangeArrowheads="1"/>
          </p:cNvSpPr>
          <p:nvPr/>
        </p:nvSpPr>
        <p:spPr bwMode="grayWhite">
          <a:xfrm>
            <a:off x="228600" y="1905000"/>
            <a:ext cx="5486400" cy="2225675"/>
          </a:xfrm>
          <a:prstGeom prst="rect">
            <a:avLst/>
          </a:prstGeom>
          <a:noFill/>
          <a:ln w="9525" algn="ctr">
            <a:noFill/>
            <a:miter lim="800000"/>
            <a:headEnd/>
            <a:tailEnd/>
          </a:ln>
        </p:spPr>
        <p:txBody>
          <a:bodyPr wrap="square">
            <a:spAutoFit/>
          </a:bodyPr>
          <a:lstStyle/>
          <a:p>
            <a:pPr indent="862013" algn="just"/>
            <a:r>
              <a:rPr lang="en-US" sz="2000" dirty="0">
                <a:solidFill>
                  <a:schemeClr val="tx2"/>
                </a:solidFill>
              </a:rPr>
              <a:t>The weaknesses of Rutherford’s atomic theory in explaining the line spectrum of hydrogen atom was </a:t>
            </a:r>
            <a:r>
              <a:rPr lang="en-US" sz="2000" dirty="0" err="1">
                <a:solidFill>
                  <a:schemeClr val="tx2"/>
                </a:solidFill>
              </a:rPr>
              <a:t>succesfully</a:t>
            </a:r>
            <a:r>
              <a:rPr lang="en-US" sz="2000" dirty="0">
                <a:solidFill>
                  <a:schemeClr val="tx2"/>
                </a:solidFill>
              </a:rPr>
              <a:t> </a:t>
            </a:r>
            <a:r>
              <a:rPr lang="en-US" sz="2000" dirty="0" err="1">
                <a:solidFill>
                  <a:schemeClr val="tx2"/>
                </a:solidFill>
              </a:rPr>
              <a:t>corerected</a:t>
            </a:r>
            <a:r>
              <a:rPr lang="en-US" sz="2000" dirty="0">
                <a:solidFill>
                  <a:schemeClr val="tx2"/>
                </a:solidFill>
              </a:rPr>
              <a:t> by a Danish physicist, </a:t>
            </a:r>
            <a:r>
              <a:rPr lang="en-US" sz="2000" dirty="0" err="1">
                <a:solidFill>
                  <a:srgbClr val="FF0000"/>
                </a:solidFill>
              </a:rPr>
              <a:t>Neils</a:t>
            </a:r>
            <a:r>
              <a:rPr lang="en-US" sz="2000" dirty="0">
                <a:solidFill>
                  <a:srgbClr val="FF0000"/>
                </a:solidFill>
              </a:rPr>
              <a:t> Bohr</a:t>
            </a:r>
            <a:r>
              <a:rPr lang="en-US" sz="2000" dirty="0">
                <a:solidFill>
                  <a:schemeClr val="tx2"/>
                </a:solidFill>
              </a:rPr>
              <a:t>, in 1913. Based on the Rutherford’s atomic theory and Planck’s quantum theory, Bohr proposed postulates dealing with an atomic model as follows :</a:t>
            </a:r>
          </a:p>
        </p:txBody>
      </p:sp>
      <p:sp>
        <p:nvSpPr>
          <p:cNvPr id="1029" name="Text Box 4"/>
          <p:cNvSpPr txBox="1">
            <a:spLocks noChangeArrowheads="1"/>
          </p:cNvSpPr>
          <p:nvPr/>
        </p:nvSpPr>
        <p:spPr bwMode="grayWhite">
          <a:xfrm>
            <a:off x="304800" y="4098925"/>
            <a:ext cx="8686800" cy="2246769"/>
          </a:xfrm>
          <a:prstGeom prst="rect">
            <a:avLst/>
          </a:prstGeom>
          <a:noFill/>
          <a:ln w="9525" algn="ctr">
            <a:noFill/>
            <a:miter lim="800000"/>
            <a:headEnd/>
            <a:tailEnd/>
          </a:ln>
        </p:spPr>
        <p:txBody>
          <a:bodyPr wrap="square">
            <a:spAutoFit/>
          </a:bodyPr>
          <a:lstStyle/>
          <a:p>
            <a:pPr marL="342900" indent="-342900" algn="just">
              <a:buFontTx/>
              <a:buAutoNum type="alphaLcPeriod"/>
            </a:pPr>
            <a:r>
              <a:rPr lang="en-US" sz="2000" dirty="0">
                <a:solidFill>
                  <a:schemeClr val="tx2"/>
                </a:solidFill>
              </a:rPr>
              <a:t>Electrons of an atom revolve around the nucleus at a certain path called stationary path. At This path, the electrons do not absorb or release energy and they have an angular momentum whose magnitude is the multiplication of </a:t>
            </a:r>
          </a:p>
          <a:p>
            <a:pPr marL="342900" indent="-342900" algn="just">
              <a:buFontTx/>
              <a:buAutoNum type="alphaLcPeriod"/>
            </a:pPr>
            <a:r>
              <a:rPr lang="en-US" sz="2000" dirty="0">
                <a:solidFill>
                  <a:schemeClr val="tx2"/>
                </a:solidFill>
              </a:rPr>
              <a:t>Electrons will release energy (in the form photon) if they are moving from a higher to a lower energy level (from outer to the inner path) and the electrons will absorb energy when they are moving from a lower to a higher </a:t>
            </a:r>
            <a:r>
              <a:rPr lang="en-US" sz="2000" dirty="0" err="1">
                <a:solidFill>
                  <a:schemeClr val="tx2"/>
                </a:solidFill>
              </a:rPr>
              <a:t>energi</a:t>
            </a:r>
            <a:r>
              <a:rPr lang="en-US" sz="2000" dirty="0">
                <a:solidFill>
                  <a:schemeClr val="tx2"/>
                </a:solidFill>
              </a:rPr>
              <a:t> level (from the inner to the outer path)</a:t>
            </a:r>
          </a:p>
        </p:txBody>
      </p:sp>
      <p:sp>
        <p:nvSpPr>
          <p:cNvPr id="97293" name="Oval 13"/>
          <p:cNvSpPr>
            <a:spLocks noChangeArrowheads="1"/>
          </p:cNvSpPr>
          <p:nvPr/>
        </p:nvSpPr>
        <p:spPr bwMode="auto">
          <a:xfrm>
            <a:off x="7467600" y="2209800"/>
            <a:ext cx="1295400" cy="1295400"/>
          </a:xfrm>
          <a:prstGeom prst="ellipse">
            <a:avLst/>
          </a:prstGeom>
          <a:noFill/>
          <a:ln w="9525">
            <a:solidFill>
              <a:schemeClr val="tx1"/>
            </a:solidFill>
            <a:round/>
            <a:headEnd/>
            <a:tailEnd/>
          </a:ln>
        </p:spPr>
        <p:txBody>
          <a:bodyPr wrap="none" anchor="ctr"/>
          <a:lstStyle/>
          <a:p>
            <a:endParaRPr lang="en-US"/>
          </a:p>
        </p:txBody>
      </p:sp>
      <p:sp>
        <p:nvSpPr>
          <p:cNvPr id="97294" name="Oval 14"/>
          <p:cNvSpPr>
            <a:spLocks noChangeArrowheads="1"/>
          </p:cNvSpPr>
          <p:nvPr/>
        </p:nvSpPr>
        <p:spPr bwMode="auto">
          <a:xfrm>
            <a:off x="7772400" y="2438400"/>
            <a:ext cx="685800" cy="762000"/>
          </a:xfrm>
          <a:prstGeom prst="ellipse">
            <a:avLst/>
          </a:prstGeom>
          <a:noFill/>
          <a:ln w="9525">
            <a:solidFill>
              <a:schemeClr val="tx1"/>
            </a:solidFill>
            <a:round/>
            <a:headEnd/>
            <a:tailEnd/>
          </a:ln>
        </p:spPr>
        <p:txBody>
          <a:bodyPr wrap="none" anchor="ctr"/>
          <a:lstStyle/>
          <a:p>
            <a:endParaRPr lang="en-US"/>
          </a:p>
        </p:txBody>
      </p:sp>
      <p:sp>
        <p:nvSpPr>
          <p:cNvPr id="97295" name="Oval 15"/>
          <p:cNvSpPr>
            <a:spLocks noChangeArrowheads="1"/>
          </p:cNvSpPr>
          <p:nvPr/>
        </p:nvSpPr>
        <p:spPr bwMode="auto">
          <a:xfrm>
            <a:off x="7162800" y="1905000"/>
            <a:ext cx="1905000" cy="1905000"/>
          </a:xfrm>
          <a:prstGeom prst="ellipse">
            <a:avLst/>
          </a:prstGeom>
          <a:noFill/>
          <a:ln w="9525">
            <a:solidFill>
              <a:schemeClr val="tx1"/>
            </a:solidFill>
            <a:round/>
            <a:headEnd/>
            <a:tailEnd/>
          </a:ln>
        </p:spPr>
        <p:txBody>
          <a:bodyPr wrap="none" anchor="ctr"/>
          <a:lstStyle/>
          <a:p>
            <a:endParaRPr lang="en-US"/>
          </a:p>
        </p:txBody>
      </p:sp>
      <p:sp>
        <p:nvSpPr>
          <p:cNvPr id="97296" name="Oval 16"/>
          <p:cNvSpPr>
            <a:spLocks noChangeArrowheads="1"/>
          </p:cNvSpPr>
          <p:nvPr/>
        </p:nvSpPr>
        <p:spPr bwMode="auto">
          <a:xfrm>
            <a:off x="8763000" y="2209800"/>
            <a:ext cx="228600" cy="152400"/>
          </a:xfrm>
          <a:prstGeom prst="ellipse">
            <a:avLst/>
          </a:prstGeom>
          <a:solidFill>
            <a:srgbClr val="00FF00"/>
          </a:solidFill>
          <a:ln w="9525">
            <a:solidFill>
              <a:schemeClr val="tx1"/>
            </a:solidFill>
            <a:round/>
            <a:headEnd/>
            <a:tailEnd/>
          </a:ln>
        </p:spPr>
        <p:txBody>
          <a:bodyPr wrap="none" anchor="ctr"/>
          <a:lstStyle/>
          <a:p>
            <a:endParaRPr lang="en-US"/>
          </a:p>
        </p:txBody>
      </p:sp>
      <p:sp>
        <p:nvSpPr>
          <p:cNvPr id="97297" name="Oval 17"/>
          <p:cNvSpPr>
            <a:spLocks noChangeArrowheads="1"/>
          </p:cNvSpPr>
          <p:nvPr/>
        </p:nvSpPr>
        <p:spPr bwMode="auto">
          <a:xfrm>
            <a:off x="8229600" y="2514600"/>
            <a:ext cx="228600" cy="152400"/>
          </a:xfrm>
          <a:prstGeom prst="ellipse">
            <a:avLst/>
          </a:prstGeom>
          <a:solidFill>
            <a:srgbClr val="FFFF00"/>
          </a:solidFill>
          <a:ln w="9525">
            <a:solidFill>
              <a:schemeClr val="tx1"/>
            </a:solidFill>
            <a:round/>
            <a:headEnd/>
            <a:tailEnd/>
          </a:ln>
        </p:spPr>
        <p:txBody>
          <a:bodyPr wrap="none" anchor="ctr"/>
          <a:lstStyle/>
          <a:p>
            <a:endParaRPr lang="en-US"/>
          </a:p>
        </p:txBody>
      </p:sp>
      <p:sp>
        <p:nvSpPr>
          <p:cNvPr id="97298" name="Text Box 18"/>
          <p:cNvSpPr txBox="1">
            <a:spLocks noChangeArrowheads="1"/>
          </p:cNvSpPr>
          <p:nvPr/>
        </p:nvSpPr>
        <p:spPr bwMode="auto">
          <a:xfrm>
            <a:off x="7499350" y="2743200"/>
            <a:ext cx="501650" cy="336550"/>
          </a:xfrm>
          <a:prstGeom prst="rect">
            <a:avLst/>
          </a:prstGeom>
          <a:noFill/>
          <a:ln w="9525">
            <a:noFill/>
            <a:miter lim="800000"/>
            <a:headEnd/>
            <a:tailEnd/>
          </a:ln>
        </p:spPr>
        <p:txBody>
          <a:bodyPr wrap="none">
            <a:spAutoFit/>
          </a:bodyPr>
          <a:lstStyle/>
          <a:p>
            <a:r>
              <a:rPr lang="en-US" sz="1600">
                <a:solidFill>
                  <a:srgbClr val="FF0000"/>
                </a:solidFill>
                <a:latin typeface="Times New Roman" pitchFamily="18" charset="0"/>
              </a:rPr>
              <a:t>n=1</a:t>
            </a:r>
            <a:endParaRPr lang="en-GB" sz="1600">
              <a:solidFill>
                <a:srgbClr val="FF0000"/>
              </a:solidFill>
              <a:latin typeface="Times New Roman" pitchFamily="18" charset="0"/>
            </a:endParaRPr>
          </a:p>
        </p:txBody>
      </p:sp>
      <p:sp>
        <p:nvSpPr>
          <p:cNvPr id="97299" name="Text Box 19"/>
          <p:cNvSpPr txBox="1">
            <a:spLocks noChangeArrowheads="1"/>
          </p:cNvSpPr>
          <p:nvPr/>
        </p:nvSpPr>
        <p:spPr bwMode="auto">
          <a:xfrm>
            <a:off x="7086600" y="2057400"/>
            <a:ext cx="501650" cy="336550"/>
          </a:xfrm>
          <a:prstGeom prst="rect">
            <a:avLst/>
          </a:prstGeom>
          <a:noFill/>
          <a:ln w="9525">
            <a:noFill/>
            <a:miter lim="800000"/>
            <a:headEnd/>
            <a:tailEnd/>
          </a:ln>
        </p:spPr>
        <p:txBody>
          <a:bodyPr wrap="none">
            <a:spAutoFit/>
          </a:bodyPr>
          <a:lstStyle/>
          <a:p>
            <a:r>
              <a:rPr lang="en-US" sz="1600">
                <a:solidFill>
                  <a:srgbClr val="FF0000"/>
                </a:solidFill>
                <a:latin typeface="Times New Roman" pitchFamily="18" charset="0"/>
              </a:rPr>
              <a:t>n=3</a:t>
            </a:r>
            <a:endParaRPr lang="en-GB" sz="1600">
              <a:solidFill>
                <a:srgbClr val="FF0000"/>
              </a:solidFill>
              <a:latin typeface="Times New Roman" pitchFamily="18" charset="0"/>
            </a:endParaRPr>
          </a:p>
        </p:txBody>
      </p:sp>
      <p:sp>
        <p:nvSpPr>
          <p:cNvPr id="97300" name="Text Box 20"/>
          <p:cNvSpPr txBox="1">
            <a:spLocks noChangeArrowheads="1"/>
          </p:cNvSpPr>
          <p:nvPr/>
        </p:nvSpPr>
        <p:spPr bwMode="auto">
          <a:xfrm>
            <a:off x="7270750" y="2438400"/>
            <a:ext cx="501650" cy="336550"/>
          </a:xfrm>
          <a:prstGeom prst="rect">
            <a:avLst/>
          </a:prstGeom>
          <a:noFill/>
          <a:ln w="9525">
            <a:noFill/>
            <a:miter lim="800000"/>
            <a:headEnd/>
            <a:tailEnd/>
          </a:ln>
        </p:spPr>
        <p:txBody>
          <a:bodyPr wrap="none">
            <a:spAutoFit/>
          </a:bodyPr>
          <a:lstStyle/>
          <a:p>
            <a:r>
              <a:rPr lang="en-US" sz="1600">
                <a:solidFill>
                  <a:srgbClr val="FF0000"/>
                </a:solidFill>
                <a:latin typeface="Times New Roman" pitchFamily="18" charset="0"/>
              </a:rPr>
              <a:t>n=2</a:t>
            </a:r>
            <a:endParaRPr lang="en-GB" sz="1600">
              <a:solidFill>
                <a:srgbClr val="FF0000"/>
              </a:solidFill>
              <a:latin typeface="Times New Roman" pitchFamily="18" charset="0"/>
            </a:endParaRPr>
          </a:p>
        </p:txBody>
      </p:sp>
      <p:pic>
        <p:nvPicPr>
          <p:cNvPr id="1038" name="Picture 21" descr="NEILS BOHR"/>
          <p:cNvPicPr>
            <a:picLocks noChangeAspect="1" noChangeArrowheads="1"/>
          </p:cNvPicPr>
          <p:nvPr/>
        </p:nvPicPr>
        <p:blipFill>
          <a:blip r:embed="rId4"/>
          <a:srcRect/>
          <a:stretch>
            <a:fillRect/>
          </a:stretch>
        </p:blipFill>
        <p:spPr bwMode="auto">
          <a:xfrm>
            <a:off x="5867400" y="1981200"/>
            <a:ext cx="1160463" cy="1619250"/>
          </a:xfrm>
          <a:prstGeom prst="rect">
            <a:avLst/>
          </a:prstGeom>
          <a:noFill/>
          <a:ln w="9525">
            <a:noFill/>
            <a:miter lim="800000"/>
            <a:headEnd/>
            <a:tailEnd/>
          </a:ln>
        </p:spPr>
      </p:pic>
      <p:sp>
        <p:nvSpPr>
          <p:cNvPr id="1039" name="Oval 22"/>
          <p:cNvSpPr>
            <a:spLocks noChangeArrowheads="1"/>
          </p:cNvSpPr>
          <p:nvPr/>
        </p:nvSpPr>
        <p:spPr bwMode="auto">
          <a:xfrm>
            <a:off x="7924800" y="2667000"/>
            <a:ext cx="304800" cy="304800"/>
          </a:xfrm>
          <a:prstGeom prst="ellipse">
            <a:avLst/>
          </a:prstGeom>
          <a:solidFill>
            <a:srgbClr val="FF0000"/>
          </a:solidFill>
          <a:ln w="9525">
            <a:solidFill>
              <a:schemeClr val="tx1"/>
            </a:solidFill>
            <a:round/>
            <a:headEnd/>
            <a:tailEnd/>
          </a:ln>
        </p:spPr>
        <p:txBody>
          <a:bodyPr wrap="none" anchor="ctr"/>
          <a:lstStyle/>
          <a:p>
            <a:endParaRPr lang="en-US"/>
          </a:p>
        </p:txBody>
      </p:sp>
      <p:graphicFrame>
        <p:nvGraphicFramePr>
          <p:cNvPr id="1026" name="Object 23"/>
          <p:cNvGraphicFramePr>
            <a:graphicFrameLocks noChangeAspect="1"/>
          </p:cNvGraphicFramePr>
          <p:nvPr>
            <p:ph/>
          </p:nvPr>
        </p:nvGraphicFramePr>
        <p:xfrm>
          <a:off x="2709863" y="4986338"/>
          <a:ext cx="338137" cy="500062"/>
        </p:xfrm>
        <a:graphic>
          <a:graphicData uri="http://schemas.openxmlformats.org/presentationml/2006/ole">
            <p:oleObj spid="_x0000_s1026" name="Equation" r:id="rId5" imgW="266469" imgH="393359" progId="Equation.3">
              <p:embed/>
            </p:oleObj>
          </a:graphicData>
        </a:graphic>
      </p:graphicFrame>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97293"/>
                                        </p:tgtEl>
                                        <p:attrNameLst>
                                          <p:attrName>style.visibility</p:attrName>
                                        </p:attrNameLst>
                                      </p:cBhvr>
                                      <p:to>
                                        <p:strVal val="visible"/>
                                      </p:to>
                                    </p:set>
                                    <p:anim calcmode="lin" valueType="num">
                                      <p:cBhvr>
                                        <p:cTn id="7" dur="5000" fill="hold"/>
                                        <p:tgtEl>
                                          <p:spTgt spid="97293"/>
                                        </p:tgtEl>
                                        <p:attrNameLst>
                                          <p:attrName>ppt_w</p:attrName>
                                        </p:attrNameLst>
                                      </p:cBhvr>
                                      <p:tavLst>
                                        <p:tav tm="0" fmla="#ppt_w*sin(2.5*pi*$)">
                                          <p:val>
                                            <p:fltVal val="0"/>
                                          </p:val>
                                        </p:tav>
                                        <p:tav tm="100000">
                                          <p:val>
                                            <p:fltVal val="1"/>
                                          </p:val>
                                        </p:tav>
                                      </p:tavLst>
                                    </p:anim>
                                    <p:anim calcmode="lin" valueType="num">
                                      <p:cBhvr>
                                        <p:cTn id="8" dur="5000" fill="hold"/>
                                        <p:tgtEl>
                                          <p:spTgt spid="9729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9" presetClass="entr" presetSubtype="10" fill="hold" grpId="0" nodeType="clickEffect">
                                  <p:stCondLst>
                                    <p:cond delay="0"/>
                                  </p:stCondLst>
                                  <p:childTnLst>
                                    <p:set>
                                      <p:cBhvr>
                                        <p:cTn id="12" dur="1" fill="hold">
                                          <p:stCondLst>
                                            <p:cond delay="0"/>
                                          </p:stCondLst>
                                        </p:cTn>
                                        <p:tgtEl>
                                          <p:spTgt spid="97294"/>
                                        </p:tgtEl>
                                        <p:attrNameLst>
                                          <p:attrName>style.visibility</p:attrName>
                                        </p:attrNameLst>
                                      </p:cBhvr>
                                      <p:to>
                                        <p:strVal val="visible"/>
                                      </p:to>
                                    </p:set>
                                    <p:anim calcmode="lin" valueType="num">
                                      <p:cBhvr>
                                        <p:cTn id="13" dur="5000" fill="hold"/>
                                        <p:tgtEl>
                                          <p:spTgt spid="97294"/>
                                        </p:tgtEl>
                                        <p:attrNameLst>
                                          <p:attrName>ppt_w</p:attrName>
                                        </p:attrNameLst>
                                      </p:cBhvr>
                                      <p:tavLst>
                                        <p:tav tm="0" fmla="#ppt_w*sin(2.5*pi*$)">
                                          <p:val>
                                            <p:fltVal val="0"/>
                                          </p:val>
                                        </p:tav>
                                        <p:tav tm="100000">
                                          <p:val>
                                            <p:fltVal val="1"/>
                                          </p:val>
                                        </p:tav>
                                      </p:tavLst>
                                    </p:anim>
                                    <p:anim calcmode="lin" valueType="num">
                                      <p:cBhvr>
                                        <p:cTn id="14" dur="5000" fill="hold"/>
                                        <p:tgtEl>
                                          <p:spTgt spid="97294"/>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97295"/>
                                        </p:tgtEl>
                                        <p:attrNameLst>
                                          <p:attrName>style.visibility</p:attrName>
                                        </p:attrNameLst>
                                      </p:cBhvr>
                                      <p:to>
                                        <p:strVal val="visible"/>
                                      </p:to>
                                    </p:set>
                                    <p:anim calcmode="lin" valueType="num">
                                      <p:cBhvr>
                                        <p:cTn id="19" dur="5000" fill="hold"/>
                                        <p:tgtEl>
                                          <p:spTgt spid="97295"/>
                                        </p:tgtEl>
                                        <p:attrNameLst>
                                          <p:attrName>ppt_w</p:attrName>
                                        </p:attrNameLst>
                                      </p:cBhvr>
                                      <p:tavLst>
                                        <p:tav tm="0" fmla="#ppt_w*sin(2.5*pi*$)">
                                          <p:val>
                                            <p:fltVal val="0"/>
                                          </p:val>
                                        </p:tav>
                                        <p:tav tm="100000">
                                          <p:val>
                                            <p:fltVal val="1"/>
                                          </p:val>
                                        </p:tav>
                                      </p:tavLst>
                                    </p:anim>
                                    <p:anim calcmode="lin" valueType="num">
                                      <p:cBhvr>
                                        <p:cTn id="20" dur="5000" fill="hold"/>
                                        <p:tgtEl>
                                          <p:spTgt spid="97295"/>
                                        </p:tgtEl>
                                        <p:attrNameLst>
                                          <p:attrName>ppt_h</p:attrName>
                                        </p:attrNameLst>
                                      </p:cBhvr>
                                      <p:tavLst>
                                        <p:tav tm="0">
                                          <p:val>
                                            <p:strVal val="#ppt_h"/>
                                          </p:val>
                                        </p:tav>
                                        <p:tav tm="100000">
                                          <p:val>
                                            <p:strVal val="#ppt_h"/>
                                          </p:val>
                                        </p:tav>
                                      </p:tavLst>
                                    </p:anim>
                                  </p:childTnLst>
                                </p:cTn>
                              </p:par>
                              <p:par>
                                <p:cTn id="21" presetID="1" presetClass="path" presetSubtype="0" repeatCount="indefinite" accel="50000" decel="50000" fill="hold" grpId="0" nodeType="withEffect">
                                  <p:stCondLst>
                                    <p:cond delay="0"/>
                                  </p:stCondLst>
                                  <p:childTnLst>
                                    <p:animMotion origin="layout" path="M -0.0875 -0.04445 C -0.03247 -0.04445 0.0125 0.01759 0.0125 0.09444 C 0.0125 0.1706 -0.03247 0.23333 -0.0875 0.23333 C -0.14289 0.23333 -0.1875 0.1706 -0.1875 0.09444 C -0.1875 0.01759 -0.14289 -0.04445 -0.0875 -0.04445 Z " pathEditMode="relative" rAng="0" ptsTypes="fffff">
                                      <p:cBhvr>
                                        <p:cTn id="22" dur="2000" fill="hold"/>
                                        <p:tgtEl>
                                          <p:spTgt spid="97296"/>
                                        </p:tgtEl>
                                        <p:attrNameLst>
                                          <p:attrName>ppt_x</p:attrName>
                                          <p:attrName>ppt_y</p:attrName>
                                        </p:attrNameLst>
                                      </p:cBhvr>
                                      <p:rCtr x="0" y="139"/>
                                    </p:animMotion>
                                  </p:childTnLst>
                                </p:cTn>
                              </p:par>
                              <p:par>
                                <p:cTn id="23" presetID="1" presetClass="path" presetSubtype="0" repeatCount="indefinite" accel="50000" decel="50000" fill="hold" grpId="0" nodeType="withEffect">
                                  <p:stCondLst>
                                    <p:cond delay="0"/>
                                  </p:stCondLst>
                                  <p:childTnLst>
                                    <p:animMotion origin="layout" path="M -0.025 -0.02222 C -0.00451 -0.02222 0.0125 0.00232 0.0125 0.03334 C 0.0125 0.06389 -0.00451 0.08889 -0.025 0.08889 C -0.04583 0.08889 -0.0625 0.06389 -0.0625 0.03334 C -0.0625 0.00232 -0.04583 -0.02222 -0.025 -0.02222 Z " pathEditMode="relative" rAng="0" ptsTypes="fffff">
                                      <p:cBhvr>
                                        <p:cTn id="24" dur="2000" fill="hold"/>
                                        <p:tgtEl>
                                          <p:spTgt spid="97297"/>
                                        </p:tgtEl>
                                        <p:attrNameLst>
                                          <p:attrName>ppt_x</p:attrName>
                                          <p:attrName>ppt_y</p:attrName>
                                        </p:attrNameLst>
                                      </p:cBhvr>
                                      <p:rCtr x="0" y="56"/>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97298"/>
                                        </p:tgtEl>
                                        <p:attrNameLst>
                                          <p:attrName>style.visibility</p:attrName>
                                        </p:attrNameLst>
                                      </p:cBhvr>
                                      <p:to>
                                        <p:strVal val="visible"/>
                                      </p:to>
                                    </p:set>
                                    <p:anim calcmode="lin" valueType="num">
                                      <p:cBhvr additive="base">
                                        <p:cTn id="29" dur="500" fill="hold"/>
                                        <p:tgtEl>
                                          <p:spTgt spid="97298"/>
                                        </p:tgtEl>
                                        <p:attrNameLst>
                                          <p:attrName>ppt_x</p:attrName>
                                        </p:attrNameLst>
                                      </p:cBhvr>
                                      <p:tavLst>
                                        <p:tav tm="0">
                                          <p:val>
                                            <p:strVal val="0-#ppt_w/2"/>
                                          </p:val>
                                        </p:tav>
                                        <p:tav tm="100000">
                                          <p:val>
                                            <p:strVal val="#ppt_x"/>
                                          </p:val>
                                        </p:tav>
                                      </p:tavLst>
                                    </p:anim>
                                    <p:anim calcmode="lin" valueType="num">
                                      <p:cBhvr additive="base">
                                        <p:cTn id="30" dur="500" fill="hold"/>
                                        <p:tgtEl>
                                          <p:spTgt spid="97298"/>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97299"/>
                                        </p:tgtEl>
                                        <p:attrNameLst>
                                          <p:attrName>style.visibility</p:attrName>
                                        </p:attrNameLst>
                                      </p:cBhvr>
                                      <p:to>
                                        <p:strVal val="visible"/>
                                      </p:to>
                                    </p:set>
                                    <p:anim calcmode="lin" valueType="num">
                                      <p:cBhvr additive="base">
                                        <p:cTn id="35" dur="500" fill="hold"/>
                                        <p:tgtEl>
                                          <p:spTgt spid="97299"/>
                                        </p:tgtEl>
                                        <p:attrNameLst>
                                          <p:attrName>ppt_x</p:attrName>
                                        </p:attrNameLst>
                                      </p:cBhvr>
                                      <p:tavLst>
                                        <p:tav tm="0">
                                          <p:val>
                                            <p:strVal val="0-#ppt_w/2"/>
                                          </p:val>
                                        </p:tav>
                                        <p:tav tm="100000">
                                          <p:val>
                                            <p:strVal val="#ppt_x"/>
                                          </p:val>
                                        </p:tav>
                                      </p:tavLst>
                                    </p:anim>
                                    <p:anim calcmode="lin" valueType="num">
                                      <p:cBhvr additive="base">
                                        <p:cTn id="36" dur="500" fill="hold"/>
                                        <p:tgtEl>
                                          <p:spTgt spid="97299"/>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7300"/>
                                        </p:tgtEl>
                                        <p:attrNameLst>
                                          <p:attrName>style.visibility</p:attrName>
                                        </p:attrNameLst>
                                      </p:cBhvr>
                                      <p:to>
                                        <p:strVal val="visible"/>
                                      </p:to>
                                    </p:set>
                                    <p:anim calcmode="lin" valueType="num">
                                      <p:cBhvr additive="base">
                                        <p:cTn id="41" dur="500" fill="hold"/>
                                        <p:tgtEl>
                                          <p:spTgt spid="97300"/>
                                        </p:tgtEl>
                                        <p:attrNameLst>
                                          <p:attrName>ppt_x</p:attrName>
                                        </p:attrNameLst>
                                      </p:cBhvr>
                                      <p:tavLst>
                                        <p:tav tm="0">
                                          <p:val>
                                            <p:strVal val="0-#ppt_w/2"/>
                                          </p:val>
                                        </p:tav>
                                        <p:tav tm="100000">
                                          <p:val>
                                            <p:strVal val="#ppt_x"/>
                                          </p:val>
                                        </p:tav>
                                      </p:tavLst>
                                    </p:anim>
                                    <p:anim calcmode="lin" valueType="num">
                                      <p:cBhvr additive="base">
                                        <p:cTn id="42" dur="500" fill="hold"/>
                                        <p:tgtEl>
                                          <p:spTgt spid="973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3" grpId="0" animBg="1"/>
      <p:bldP spid="97294" grpId="0" animBg="1"/>
      <p:bldP spid="97295" grpId="0" animBg="1"/>
      <p:bldP spid="97296" grpId="0" animBg="1"/>
      <p:bldP spid="97297" grpId="0" animBg="1"/>
      <p:bldP spid="97298" grpId="0" autoUpdateAnimBg="0"/>
      <p:bldP spid="97299" grpId="0" autoUpdateAnimBg="0"/>
      <p:bldP spid="97300"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grayWhite">
          <a:xfrm>
            <a:off x="304800" y="4495800"/>
            <a:ext cx="8458200" cy="1938992"/>
          </a:xfrm>
          <a:prstGeom prst="rect">
            <a:avLst/>
          </a:prstGeom>
          <a:noFill/>
          <a:ln w="9525" algn="ctr">
            <a:noFill/>
            <a:miter lim="800000"/>
            <a:headEnd/>
            <a:tailEnd/>
          </a:ln>
        </p:spPr>
        <p:txBody>
          <a:bodyPr wrap="square">
            <a:spAutoFit/>
          </a:bodyPr>
          <a:lstStyle/>
          <a:p>
            <a:pPr marL="342900" indent="-342900">
              <a:buFontTx/>
              <a:buAutoNum type="alphaLcPeriod" startAt="3"/>
            </a:pPr>
            <a:r>
              <a:rPr lang="en-US" sz="2400" dirty="0">
                <a:solidFill>
                  <a:schemeClr val="tx2"/>
                </a:solidFill>
              </a:rPr>
              <a:t>Bohr’s atomic theory brings about the </a:t>
            </a:r>
            <a:r>
              <a:rPr lang="en-US" sz="2400" dirty="0">
                <a:solidFill>
                  <a:srgbClr val="FF0000"/>
                </a:solidFill>
              </a:rPr>
              <a:t>“Quantum number”</a:t>
            </a:r>
            <a:r>
              <a:rPr lang="en-US" sz="2400" dirty="0">
                <a:solidFill>
                  <a:schemeClr val="tx2"/>
                </a:solidFill>
              </a:rPr>
              <a:t> concept. The principal quantum number in Bohr’s atomic theory represents the positive integer (n = 1, 2, 3 ….) denoting the electron’s trajectory (orbit) in the atom as well as denoting the energy level of electron.</a:t>
            </a:r>
            <a:endParaRPr lang="en-US" sz="2400" dirty="0">
              <a:solidFill>
                <a:srgbClr val="FF0000"/>
              </a:solidFill>
            </a:endParaRPr>
          </a:p>
        </p:txBody>
      </p:sp>
      <p:sp>
        <p:nvSpPr>
          <p:cNvPr id="3" name="Text Box 2"/>
          <p:cNvSpPr txBox="1">
            <a:spLocks noChangeArrowheads="1"/>
          </p:cNvSpPr>
          <p:nvPr/>
        </p:nvSpPr>
        <p:spPr bwMode="grayWhite">
          <a:xfrm>
            <a:off x="293688" y="533401"/>
            <a:ext cx="8991600" cy="707886"/>
          </a:xfrm>
          <a:prstGeom prst="rect">
            <a:avLst/>
          </a:prstGeom>
          <a:noFill/>
          <a:ln w="9525" algn="ctr">
            <a:noFill/>
            <a:miter lim="800000"/>
            <a:headEnd/>
            <a:tailEnd/>
          </a:ln>
        </p:spPr>
        <p:txBody>
          <a:bodyPr wrap="square">
            <a:spAutoFit/>
          </a:bodyPr>
          <a:lstStyle/>
          <a:p>
            <a:pPr algn="ctr"/>
            <a:r>
              <a:rPr lang="en-US" sz="4000" b="1" dirty="0">
                <a:solidFill>
                  <a:srgbClr val="FF0000"/>
                </a:solidFill>
              </a:rPr>
              <a:t>Bohr’s Atomic Model</a:t>
            </a:r>
          </a:p>
        </p:txBody>
      </p:sp>
      <p:pic>
        <p:nvPicPr>
          <p:cNvPr id="39938" name="Picture 2"/>
          <p:cNvPicPr>
            <a:picLocks noChangeAspect="1" noChangeArrowheads="1"/>
          </p:cNvPicPr>
          <p:nvPr/>
        </p:nvPicPr>
        <p:blipFill>
          <a:blip r:embed="rId3"/>
          <a:srcRect/>
          <a:stretch>
            <a:fillRect/>
          </a:stretch>
        </p:blipFill>
        <p:spPr bwMode="auto">
          <a:xfrm>
            <a:off x="2362200" y="1600200"/>
            <a:ext cx="4276724" cy="2881531"/>
          </a:xfrm>
          <a:prstGeom prst="rect">
            <a:avLst/>
          </a:prstGeom>
          <a:noFill/>
          <a:ln w="9525">
            <a:noFill/>
            <a:miter lim="800000"/>
            <a:headEnd/>
            <a:tailEnd/>
          </a:ln>
          <a:effectLst/>
        </p:spPr>
      </p:pic>
    </p:spTree>
    <p:custDataLst>
      <p:tags r:id="rId1"/>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381000"/>
            <a:ext cx="4039054" cy="584775"/>
          </a:xfrm>
          <a:prstGeom prst="rect">
            <a:avLst/>
          </a:prstGeom>
        </p:spPr>
        <p:txBody>
          <a:bodyPr wrap="none">
            <a:spAutoFit/>
          </a:bodyPr>
          <a:lstStyle/>
          <a:p>
            <a:r>
              <a:rPr lang="en-US" sz="3200" b="1" dirty="0" smtClean="0">
                <a:solidFill>
                  <a:srgbClr val="C00000"/>
                </a:solidFill>
              </a:rPr>
              <a:t>Black Body Radiation :</a:t>
            </a:r>
            <a:endParaRPr lang="en-US" sz="3200" dirty="0">
              <a:solidFill>
                <a:srgbClr val="C00000"/>
              </a:solidFill>
            </a:endParaRPr>
          </a:p>
        </p:txBody>
      </p:sp>
      <p:sp>
        <p:nvSpPr>
          <p:cNvPr id="3" name="Rectangle 2"/>
          <p:cNvSpPr/>
          <p:nvPr/>
        </p:nvSpPr>
        <p:spPr>
          <a:xfrm>
            <a:off x="152400" y="1752600"/>
            <a:ext cx="4876800" cy="5078313"/>
          </a:xfrm>
          <a:prstGeom prst="rect">
            <a:avLst/>
          </a:prstGeom>
          <a:ln w="9525">
            <a:solidFill>
              <a:schemeClr val="tx1"/>
            </a:solidFill>
          </a:ln>
        </p:spPr>
        <p:txBody>
          <a:bodyPr wrap="square">
            <a:spAutoFit/>
          </a:bodyPr>
          <a:lstStyle/>
          <a:p>
            <a:pPr algn="just"/>
            <a:r>
              <a:rPr lang="en-US" b="1" dirty="0" smtClean="0">
                <a:solidFill>
                  <a:srgbClr val="002060"/>
                </a:solidFill>
              </a:rPr>
              <a:t>According to Maxwell’s theory on heating a body the intensity should increase, that is, energy radiated per unit area should increase without having any effect on the wavelength or frequency.</a:t>
            </a:r>
          </a:p>
          <a:p>
            <a:pPr algn="just"/>
            <a:endParaRPr lang="en-US" b="1" dirty="0" smtClean="0">
              <a:solidFill>
                <a:srgbClr val="002060"/>
              </a:solidFill>
            </a:endParaRPr>
          </a:p>
          <a:p>
            <a:pPr algn="just"/>
            <a:r>
              <a:rPr lang="en-US" b="1" dirty="0" smtClean="0">
                <a:solidFill>
                  <a:srgbClr val="002060"/>
                </a:solidFill>
              </a:rPr>
              <a:t>But we observe that when we heat an iron rod, it first turns to red then white and then becomes blue at very high temperatures. This means that frequency of emitted radiations is changing.</a:t>
            </a:r>
          </a:p>
          <a:p>
            <a:pPr algn="just"/>
            <a:endParaRPr lang="en-US" b="1" dirty="0" smtClean="0">
              <a:solidFill>
                <a:srgbClr val="002060"/>
              </a:solidFill>
            </a:endParaRPr>
          </a:p>
          <a:p>
            <a:pPr algn="just"/>
            <a:r>
              <a:rPr lang="en-US" b="1" dirty="0" smtClean="0">
                <a:solidFill>
                  <a:srgbClr val="002060"/>
                </a:solidFill>
              </a:rPr>
              <a:t>An ideal body, which emits and absorbs radiations of all frequencies is called black body and radiation emitted by a black body is called black body radiation</a:t>
            </a:r>
          </a:p>
          <a:p>
            <a:pPr algn="just"/>
            <a:r>
              <a:rPr lang="en-US" b="1" dirty="0" smtClean="0">
                <a:solidFill>
                  <a:srgbClr val="002060"/>
                </a:solidFill>
              </a:rPr>
              <a:t>The variation of intensity with wavelength at different temperatures for a black body is shown below:</a:t>
            </a:r>
            <a:endParaRPr lang="en-US" b="1" dirty="0">
              <a:solidFill>
                <a:srgbClr val="002060"/>
              </a:solidFill>
            </a:endParaRPr>
          </a:p>
        </p:txBody>
      </p:sp>
      <p:sp>
        <p:nvSpPr>
          <p:cNvPr id="4" name="Rectangle 3"/>
          <p:cNvSpPr/>
          <p:nvPr/>
        </p:nvSpPr>
        <p:spPr>
          <a:xfrm>
            <a:off x="5105400" y="1752600"/>
            <a:ext cx="3886200" cy="2862322"/>
          </a:xfrm>
          <a:prstGeom prst="rect">
            <a:avLst/>
          </a:prstGeom>
          <a:ln w="9525">
            <a:solidFill>
              <a:schemeClr val="tx1"/>
            </a:solidFill>
          </a:ln>
        </p:spPr>
        <p:txBody>
          <a:bodyPr wrap="square">
            <a:spAutoFit/>
          </a:bodyPr>
          <a:lstStyle/>
          <a:p>
            <a:pPr algn="just"/>
            <a:r>
              <a:rPr lang="en-US" b="1" dirty="0" smtClean="0">
                <a:solidFill>
                  <a:srgbClr val="002060"/>
                </a:solidFill>
              </a:rPr>
              <a:t>So it is observed that with increasing temperature the dominant wavelength in the emitted radiations decreases and the frequency increases. That is at higher temperatures, though the intensity rises as predicted by Maxwell’s theory but the wavelength decreases. </a:t>
            </a:r>
          </a:p>
          <a:p>
            <a:endParaRPr lang="en-US" dirty="0" smtClean="0"/>
          </a:p>
          <a:p>
            <a:endParaRPr lang="en-US" dirty="0" smtClean="0"/>
          </a:p>
        </p:txBody>
      </p:sp>
      <p:pic>
        <p:nvPicPr>
          <p:cNvPr id="155650" name="Picture 2"/>
          <p:cNvPicPr>
            <a:picLocks noChangeAspect="1" noChangeArrowheads="1"/>
          </p:cNvPicPr>
          <p:nvPr/>
        </p:nvPicPr>
        <p:blipFill>
          <a:blip r:embed="rId2"/>
          <a:srcRect/>
          <a:stretch>
            <a:fillRect/>
          </a:stretch>
        </p:blipFill>
        <p:spPr bwMode="auto">
          <a:xfrm>
            <a:off x="5486400" y="4495800"/>
            <a:ext cx="2996586" cy="2209800"/>
          </a:xfrm>
          <a:prstGeom prst="rect">
            <a:avLst/>
          </a:prstGeom>
          <a:noFill/>
          <a:ln w="9525">
            <a:solidFill>
              <a:schemeClr val="tx1"/>
            </a:solidFill>
            <a:miter lim="800000"/>
            <a:headEnd/>
            <a:tailEnd/>
          </a:ln>
          <a:effectLst/>
        </p:spPr>
      </p:pic>
      <p:pic>
        <p:nvPicPr>
          <p:cNvPr id="155651" name="Picture 3"/>
          <p:cNvPicPr>
            <a:picLocks noChangeAspect="1" noChangeArrowheads="1"/>
          </p:cNvPicPr>
          <p:nvPr/>
        </p:nvPicPr>
        <p:blipFill>
          <a:blip r:embed="rId3"/>
          <a:srcRect/>
          <a:stretch>
            <a:fillRect/>
          </a:stretch>
        </p:blipFill>
        <p:spPr bwMode="auto">
          <a:xfrm>
            <a:off x="5410200" y="4038600"/>
            <a:ext cx="2886075" cy="40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a:blip r:embed="rId2"/>
          <a:srcRect/>
          <a:stretch>
            <a:fillRect/>
          </a:stretch>
        </p:blipFill>
        <p:spPr bwMode="auto">
          <a:xfrm>
            <a:off x="5638800" y="2133600"/>
            <a:ext cx="3352800" cy="2743200"/>
          </a:xfrm>
          <a:prstGeom prst="rect">
            <a:avLst/>
          </a:prstGeom>
          <a:noFill/>
          <a:ln w="9525">
            <a:noFill/>
            <a:miter lim="800000"/>
            <a:headEnd/>
            <a:tailEnd/>
          </a:ln>
          <a:effectLst/>
        </p:spPr>
      </p:pic>
      <p:pic>
        <p:nvPicPr>
          <p:cNvPr id="34818" name="Picture 2"/>
          <p:cNvPicPr>
            <a:picLocks noChangeAspect="1" noChangeArrowheads="1"/>
          </p:cNvPicPr>
          <p:nvPr/>
        </p:nvPicPr>
        <p:blipFill>
          <a:blip r:embed="rId3"/>
          <a:srcRect/>
          <a:stretch>
            <a:fillRect/>
          </a:stretch>
        </p:blipFill>
        <p:spPr bwMode="auto">
          <a:xfrm>
            <a:off x="304800" y="2133600"/>
            <a:ext cx="5225143" cy="2743200"/>
          </a:xfrm>
          <a:prstGeom prst="rect">
            <a:avLst/>
          </a:prstGeom>
          <a:noFill/>
          <a:ln w="9525">
            <a:solidFill>
              <a:schemeClr val="tx1"/>
            </a:solidFill>
            <a:miter lim="800000"/>
            <a:headEnd/>
            <a:tailEnd/>
          </a:ln>
          <a:effectLst/>
        </p:spPr>
      </p:pic>
      <p:sp>
        <p:nvSpPr>
          <p:cNvPr id="5" name="Rectangle 4"/>
          <p:cNvSpPr/>
          <p:nvPr/>
        </p:nvSpPr>
        <p:spPr>
          <a:xfrm>
            <a:off x="2286000" y="457200"/>
            <a:ext cx="4386072" cy="584775"/>
          </a:xfrm>
          <a:prstGeom prst="rect">
            <a:avLst/>
          </a:prstGeom>
        </p:spPr>
        <p:txBody>
          <a:bodyPr wrap="none">
            <a:spAutoFit/>
          </a:bodyPr>
          <a:lstStyle/>
          <a:p>
            <a:r>
              <a:rPr lang="en-US" sz="3200" b="1" dirty="0" smtClean="0">
                <a:solidFill>
                  <a:srgbClr val="C00000"/>
                </a:solidFill>
              </a:rPr>
              <a:t>PHOTOELECTRIC EFFECT</a:t>
            </a:r>
            <a:endParaRPr lang="en-US" sz="3200" dirty="0">
              <a:solidFill>
                <a:srgbClr val="C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a:srcRect/>
          <a:stretch>
            <a:fillRect/>
          </a:stretch>
        </p:blipFill>
        <p:spPr bwMode="auto">
          <a:xfrm>
            <a:off x="457200" y="1752600"/>
            <a:ext cx="8168367" cy="4114800"/>
          </a:xfrm>
          <a:prstGeom prst="rect">
            <a:avLst/>
          </a:prstGeom>
          <a:noFill/>
          <a:ln w="9525">
            <a:solidFill>
              <a:schemeClr val="tx1"/>
            </a:solidFill>
            <a:miter lim="800000"/>
            <a:headEnd/>
            <a:tailEnd/>
          </a:ln>
          <a:effectLst/>
        </p:spPr>
      </p:pic>
      <p:sp>
        <p:nvSpPr>
          <p:cNvPr id="4" name="Rectangle 3"/>
          <p:cNvSpPr/>
          <p:nvPr/>
        </p:nvSpPr>
        <p:spPr>
          <a:xfrm>
            <a:off x="2286000" y="457200"/>
            <a:ext cx="4386072" cy="584775"/>
          </a:xfrm>
          <a:prstGeom prst="rect">
            <a:avLst/>
          </a:prstGeom>
        </p:spPr>
        <p:txBody>
          <a:bodyPr wrap="none">
            <a:spAutoFit/>
          </a:bodyPr>
          <a:lstStyle/>
          <a:p>
            <a:r>
              <a:rPr lang="en-US" sz="3200" b="1" dirty="0" smtClean="0">
                <a:solidFill>
                  <a:srgbClr val="C00000"/>
                </a:solidFill>
              </a:rPr>
              <a:t>PHOTOELECTRIC EFFECT</a:t>
            </a:r>
            <a:endParaRPr lang="en-US" sz="3200" dirty="0">
              <a:solidFill>
                <a:srgbClr val="C0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2"/>
          <a:srcRect/>
          <a:stretch>
            <a:fillRect/>
          </a:stretch>
        </p:blipFill>
        <p:spPr bwMode="auto">
          <a:xfrm>
            <a:off x="609600" y="1600200"/>
            <a:ext cx="7772400" cy="1905000"/>
          </a:xfrm>
          <a:prstGeom prst="rect">
            <a:avLst/>
          </a:prstGeom>
          <a:noFill/>
          <a:ln w="9525">
            <a:solidFill>
              <a:schemeClr val="tx1"/>
            </a:solidFill>
            <a:miter lim="800000"/>
            <a:headEnd/>
            <a:tailEnd/>
          </a:ln>
          <a:effectLst/>
        </p:spPr>
      </p:pic>
      <p:pic>
        <p:nvPicPr>
          <p:cNvPr id="157699" name="Picture 3"/>
          <p:cNvPicPr>
            <a:picLocks noChangeAspect="1" noChangeArrowheads="1"/>
          </p:cNvPicPr>
          <p:nvPr/>
        </p:nvPicPr>
        <p:blipFill>
          <a:blip r:embed="rId3"/>
          <a:srcRect/>
          <a:stretch>
            <a:fillRect/>
          </a:stretch>
        </p:blipFill>
        <p:spPr bwMode="auto">
          <a:xfrm>
            <a:off x="609600" y="3505200"/>
            <a:ext cx="7772400" cy="1057275"/>
          </a:xfrm>
          <a:prstGeom prst="rect">
            <a:avLst/>
          </a:prstGeom>
          <a:noFill/>
          <a:ln w="9525">
            <a:solidFill>
              <a:schemeClr val="tx1"/>
            </a:solidFill>
            <a:miter lim="800000"/>
            <a:headEnd/>
            <a:tailEnd/>
          </a:ln>
          <a:effectLst/>
        </p:spPr>
      </p:pic>
      <p:pic>
        <p:nvPicPr>
          <p:cNvPr id="157700" name="Picture 4"/>
          <p:cNvPicPr>
            <a:picLocks noChangeAspect="1" noChangeArrowheads="1"/>
          </p:cNvPicPr>
          <p:nvPr/>
        </p:nvPicPr>
        <p:blipFill>
          <a:blip r:embed="rId4"/>
          <a:srcRect/>
          <a:stretch>
            <a:fillRect/>
          </a:stretch>
        </p:blipFill>
        <p:spPr bwMode="auto">
          <a:xfrm>
            <a:off x="609600" y="4572000"/>
            <a:ext cx="7772400" cy="904875"/>
          </a:xfrm>
          <a:prstGeom prst="rect">
            <a:avLst/>
          </a:prstGeom>
          <a:noFill/>
          <a:ln w="9525">
            <a:solidFill>
              <a:schemeClr val="tx1"/>
            </a:solidFill>
            <a:miter lim="800000"/>
            <a:headEnd/>
            <a:tailEnd/>
          </a:ln>
          <a:effectLst/>
        </p:spPr>
      </p:pic>
      <p:pic>
        <p:nvPicPr>
          <p:cNvPr id="157701" name="Picture 5"/>
          <p:cNvPicPr>
            <a:picLocks noChangeAspect="1" noChangeArrowheads="1"/>
          </p:cNvPicPr>
          <p:nvPr/>
        </p:nvPicPr>
        <p:blipFill>
          <a:blip r:embed="rId5"/>
          <a:srcRect/>
          <a:stretch>
            <a:fillRect/>
          </a:stretch>
        </p:blipFill>
        <p:spPr bwMode="auto">
          <a:xfrm>
            <a:off x="609600" y="5486400"/>
            <a:ext cx="7772400" cy="1143000"/>
          </a:xfrm>
          <a:prstGeom prst="rect">
            <a:avLst/>
          </a:prstGeom>
          <a:noFill/>
          <a:ln w="9525">
            <a:solidFill>
              <a:schemeClr val="tx1"/>
            </a:solidFill>
            <a:miter lim="800000"/>
            <a:headEnd/>
            <a:tailEnd/>
          </a:ln>
          <a:effectLst/>
        </p:spPr>
      </p:pic>
      <p:sp>
        <p:nvSpPr>
          <p:cNvPr id="6" name="Rectangle 5"/>
          <p:cNvSpPr/>
          <p:nvPr/>
        </p:nvSpPr>
        <p:spPr>
          <a:xfrm>
            <a:off x="2971800" y="457200"/>
            <a:ext cx="4386072" cy="584775"/>
          </a:xfrm>
          <a:prstGeom prst="rect">
            <a:avLst/>
          </a:prstGeom>
        </p:spPr>
        <p:txBody>
          <a:bodyPr wrap="none">
            <a:spAutoFit/>
          </a:bodyPr>
          <a:lstStyle/>
          <a:p>
            <a:r>
              <a:rPr lang="en-US" sz="3200" b="1" dirty="0" smtClean="0">
                <a:solidFill>
                  <a:srgbClr val="C00000"/>
                </a:solidFill>
              </a:rPr>
              <a:t>PHOTOELECTRIC EFFECT</a:t>
            </a:r>
            <a:endParaRPr lang="en-US" sz="3200" dirty="0">
              <a:solidFill>
                <a:srgbClr val="C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srcRect/>
          <a:stretch>
            <a:fillRect/>
          </a:stretch>
        </p:blipFill>
        <p:spPr bwMode="auto">
          <a:xfrm>
            <a:off x="152401" y="1724026"/>
            <a:ext cx="4267199" cy="4905188"/>
          </a:xfrm>
          <a:prstGeom prst="rect">
            <a:avLst/>
          </a:prstGeom>
          <a:noFill/>
          <a:ln w="9525">
            <a:noFill/>
            <a:miter lim="800000"/>
            <a:headEnd/>
            <a:tailEnd/>
          </a:ln>
          <a:effectLst/>
        </p:spPr>
      </p:pic>
      <p:pic>
        <p:nvPicPr>
          <p:cNvPr id="40963" name="Picture 3"/>
          <p:cNvPicPr>
            <a:picLocks noChangeAspect="1" noChangeArrowheads="1"/>
          </p:cNvPicPr>
          <p:nvPr/>
        </p:nvPicPr>
        <p:blipFill>
          <a:blip r:embed="rId3"/>
          <a:srcRect/>
          <a:stretch>
            <a:fillRect/>
          </a:stretch>
        </p:blipFill>
        <p:spPr bwMode="auto">
          <a:xfrm>
            <a:off x="4572000" y="1752600"/>
            <a:ext cx="4305300" cy="4821308"/>
          </a:xfrm>
          <a:prstGeom prst="rect">
            <a:avLst/>
          </a:prstGeom>
          <a:noFill/>
          <a:ln w="9525">
            <a:noFill/>
            <a:miter lim="800000"/>
            <a:headEnd/>
            <a:tailEnd/>
          </a:ln>
          <a:effectLst/>
        </p:spPr>
      </p:pic>
      <p:sp>
        <p:nvSpPr>
          <p:cNvPr id="6" name="Rectangle 5"/>
          <p:cNvSpPr/>
          <p:nvPr/>
        </p:nvSpPr>
        <p:spPr>
          <a:xfrm>
            <a:off x="2971800" y="457200"/>
            <a:ext cx="4386072" cy="584775"/>
          </a:xfrm>
          <a:prstGeom prst="rect">
            <a:avLst/>
          </a:prstGeom>
        </p:spPr>
        <p:txBody>
          <a:bodyPr wrap="none">
            <a:spAutoFit/>
          </a:bodyPr>
          <a:lstStyle/>
          <a:p>
            <a:r>
              <a:rPr lang="en-US" sz="3200" b="1" dirty="0" smtClean="0">
                <a:solidFill>
                  <a:srgbClr val="C00000"/>
                </a:solidFill>
              </a:rPr>
              <a:t>PHOTOELECTRIC EFFECT</a:t>
            </a:r>
            <a:endParaRPr lang="en-US" sz="3200" dirty="0">
              <a:solidFill>
                <a:srgbClr val="C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a:stretch>
            <a:fillRect/>
          </a:stretch>
        </p:blipFill>
        <p:spPr bwMode="auto">
          <a:xfrm>
            <a:off x="2514600" y="1752600"/>
            <a:ext cx="4087187" cy="3124199"/>
          </a:xfrm>
          <a:prstGeom prst="rect">
            <a:avLst/>
          </a:prstGeom>
          <a:noFill/>
          <a:ln w="9525">
            <a:noFill/>
            <a:miter lim="800000"/>
            <a:headEnd/>
            <a:tailEnd/>
          </a:ln>
          <a:effectLst/>
        </p:spPr>
      </p:pic>
      <p:sp>
        <p:nvSpPr>
          <p:cNvPr id="5" name="Rectangle 4"/>
          <p:cNvSpPr/>
          <p:nvPr/>
        </p:nvSpPr>
        <p:spPr>
          <a:xfrm>
            <a:off x="2971800" y="457200"/>
            <a:ext cx="4386072" cy="584775"/>
          </a:xfrm>
          <a:prstGeom prst="rect">
            <a:avLst/>
          </a:prstGeom>
        </p:spPr>
        <p:txBody>
          <a:bodyPr wrap="none">
            <a:spAutoFit/>
          </a:bodyPr>
          <a:lstStyle/>
          <a:p>
            <a:r>
              <a:rPr lang="en-US" sz="3200" b="1" dirty="0" smtClean="0">
                <a:solidFill>
                  <a:srgbClr val="C00000"/>
                </a:solidFill>
              </a:rPr>
              <a:t>PHOTOELECTRIC EFFECT</a:t>
            </a:r>
            <a:endParaRPr lang="en-US" sz="3200" dirty="0">
              <a:solidFill>
                <a:srgbClr val="C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a:srcRect/>
          <a:stretch>
            <a:fillRect/>
          </a:stretch>
        </p:blipFill>
        <p:spPr bwMode="auto">
          <a:xfrm>
            <a:off x="1295400" y="1600200"/>
            <a:ext cx="6191250" cy="5257800"/>
          </a:xfrm>
          <a:prstGeom prst="rect">
            <a:avLst/>
          </a:prstGeom>
          <a:noFill/>
          <a:ln w="9525">
            <a:noFill/>
            <a:miter lim="800000"/>
            <a:headEnd/>
            <a:tailEnd/>
          </a:ln>
          <a:effectLst/>
        </p:spPr>
      </p:pic>
      <p:sp>
        <p:nvSpPr>
          <p:cNvPr id="3" name="Rectangle 2"/>
          <p:cNvSpPr/>
          <p:nvPr/>
        </p:nvSpPr>
        <p:spPr>
          <a:xfrm>
            <a:off x="381000" y="381000"/>
            <a:ext cx="7619586" cy="584775"/>
          </a:xfrm>
          <a:prstGeom prst="rect">
            <a:avLst/>
          </a:prstGeom>
        </p:spPr>
        <p:txBody>
          <a:bodyPr wrap="none">
            <a:spAutoFit/>
          </a:bodyPr>
          <a:lstStyle/>
          <a:p>
            <a:r>
              <a:rPr lang="en-US" sz="3200" b="1" dirty="0" smtClean="0">
                <a:solidFill>
                  <a:srgbClr val="C00000"/>
                </a:solidFill>
              </a:rPr>
              <a:t>de Broglie Concept of dual nature of matter</a:t>
            </a:r>
            <a:endParaRPr lang="en-US" sz="3200" b="1" dirty="0">
              <a:solidFill>
                <a:srgbClr val="C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p:cNvPicPr>
            <a:picLocks noChangeAspect="1" noChangeArrowheads="1"/>
          </p:cNvPicPr>
          <p:nvPr/>
        </p:nvPicPr>
        <p:blipFill>
          <a:blip r:embed="rId2"/>
          <a:srcRect/>
          <a:stretch>
            <a:fillRect/>
          </a:stretch>
        </p:blipFill>
        <p:spPr bwMode="auto">
          <a:xfrm>
            <a:off x="152401" y="1600201"/>
            <a:ext cx="3667405" cy="2438399"/>
          </a:xfrm>
          <a:prstGeom prst="rect">
            <a:avLst/>
          </a:prstGeom>
          <a:noFill/>
          <a:ln w="9525">
            <a:noFill/>
            <a:miter lim="800000"/>
            <a:headEnd/>
            <a:tailEnd/>
          </a:ln>
          <a:effectLst/>
        </p:spPr>
      </p:pic>
      <p:pic>
        <p:nvPicPr>
          <p:cNvPr id="35844" name="Picture 4"/>
          <p:cNvPicPr>
            <a:picLocks noChangeAspect="1" noChangeArrowheads="1"/>
          </p:cNvPicPr>
          <p:nvPr/>
        </p:nvPicPr>
        <p:blipFill>
          <a:blip r:embed="rId3"/>
          <a:srcRect/>
          <a:stretch>
            <a:fillRect/>
          </a:stretch>
        </p:blipFill>
        <p:spPr bwMode="auto">
          <a:xfrm>
            <a:off x="4158943" y="1600200"/>
            <a:ext cx="4985057" cy="1295400"/>
          </a:xfrm>
          <a:prstGeom prst="rect">
            <a:avLst/>
          </a:prstGeom>
          <a:noFill/>
          <a:ln w="9525">
            <a:noFill/>
            <a:miter lim="800000"/>
            <a:headEnd/>
            <a:tailEnd/>
          </a:ln>
          <a:effectLst/>
        </p:spPr>
      </p:pic>
      <p:pic>
        <p:nvPicPr>
          <p:cNvPr id="35845" name="Picture 5"/>
          <p:cNvPicPr>
            <a:picLocks noChangeAspect="1" noChangeArrowheads="1"/>
          </p:cNvPicPr>
          <p:nvPr/>
        </p:nvPicPr>
        <p:blipFill>
          <a:blip r:embed="rId4"/>
          <a:srcRect/>
          <a:stretch>
            <a:fillRect/>
          </a:stretch>
        </p:blipFill>
        <p:spPr bwMode="auto">
          <a:xfrm>
            <a:off x="4114800" y="2819400"/>
            <a:ext cx="5029200" cy="2790435"/>
          </a:xfrm>
          <a:prstGeom prst="rect">
            <a:avLst/>
          </a:prstGeom>
          <a:noFill/>
          <a:ln w="9525">
            <a:noFill/>
            <a:miter lim="800000"/>
            <a:headEnd/>
            <a:tailEnd/>
          </a:ln>
          <a:effectLst/>
        </p:spPr>
      </p:pic>
      <p:pic>
        <p:nvPicPr>
          <p:cNvPr id="35846" name="Picture 6"/>
          <p:cNvPicPr>
            <a:picLocks noChangeAspect="1" noChangeArrowheads="1"/>
          </p:cNvPicPr>
          <p:nvPr/>
        </p:nvPicPr>
        <p:blipFill>
          <a:blip r:embed="rId5"/>
          <a:srcRect/>
          <a:stretch>
            <a:fillRect/>
          </a:stretch>
        </p:blipFill>
        <p:spPr bwMode="auto">
          <a:xfrm>
            <a:off x="152400" y="4114800"/>
            <a:ext cx="3657600" cy="2324100"/>
          </a:xfrm>
          <a:prstGeom prst="rect">
            <a:avLst/>
          </a:prstGeom>
          <a:noFill/>
          <a:ln w="9525">
            <a:noFill/>
            <a:miter lim="800000"/>
            <a:headEnd/>
            <a:tailEnd/>
          </a:ln>
          <a:effectLst/>
        </p:spPr>
      </p:pic>
      <p:sp>
        <p:nvSpPr>
          <p:cNvPr id="7" name="Rectangle 6"/>
          <p:cNvSpPr/>
          <p:nvPr/>
        </p:nvSpPr>
        <p:spPr>
          <a:xfrm>
            <a:off x="1676400" y="381000"/>
            <a:ext cx="5714834" cy="584775"/>
          </a:xfrm>
          <a:prstGeom prst="rect">
            <a:avLst/>
          </a:prstGeom>
        </p:spPr>
        <p:txBody>
          <a:bodyPr wrap="none">
            <a:spAutoFit/>
          </a:bodyPr>
          <a:lstStyle/>
          <a:p>
            <a:r>
              <a:rPr lang="en-US" sz="3200" b="1" dirty="0" smtClean="0">
                <a:solidFill>
                  <a:srgbClr val="C00000"/>
                </a:solidFill>
              </a:rPr>
              <a:t>Heisenberg uncertainty Principle</a:t>
            </a:r>
            <a:endParaRPr lang="en-US" sz="3200" b="1" dirty="0">
              <a:solidFill>
                <a:srgbClr val="C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srcRect/>
          <a:stretch>
            <a:fillRect/>
          </a:stretch>
        </p:blipFill>
        <p:spPr bwMode="auto">
          <a:xfrm>
            <a:off x="381000" y="1676399"/>
            <a:ext cx="3581400" cy="4766837"/>
          </a:xfrm>
          <a:prstGeom prst="rect">
            <a:avLst/>
          </a:prstGeom>
          <a:noFill/>
          <a:ln w="9525">
            <a:solidFill>
              <a:schemeClr val="tx1"/>
            </a:solidFill>
            <a:miter lim="800000"/>
            <a:headEnd/>
            <a:tailEnd/>
          </a:ln>
          <a:effectLst/>
        </p:spPr>
      </p:pic>
      <p:pic>
        <p:nvPicPr>
          <p:cNvPr id="36867" name="Picture 3"/>
          <p:cNvPicPr>
            <a:picLocks noChangeAspect="1" noChangeArrowheads="1"/>
          </p:cNvPicPr>
          <p:nvPr/>
        </p:nvPicPr>
        <p:blipFill>
          <a:blip r:embed="rId3"/>
          <a:srcRect/>
          <a:stretch>
            <a:fillRect/>
          </a:stretch>
        </p:blipFill>
        <p:spPr bwMode="auto">
          <a:xfrm>
            <a:off x="4419600" y="1752600"/>
            <a:ext cx="4414660" cy="4648200"/>
          </a:xfrm>
          <a:prstGeom prst="rect">
            <a:avLst/>
          </a:prstGeom>
          <a:noFill/>
          <a:ln w="9525">
            <a:solidFill>
              <a:schemeClr val="tx1"/>
            </a:solidFill>
            <a:miter lim="800000"/>
            <a:headEnd/>
            <a:tailEnd/>
          </a:ln>
          <a:effectLst/>
        </p:spPr>
      </p:pic>
      <p:sp>
        <p:nvSpPr>
          <p:cNvPr id="4" name="Rectangle 3"/>
          <p:cNvSpPr/>
          <p:nvPr/>
        </p:nvSpPr>
        <p:spPr>
          <a:xfrm>
            <a:off x="1676400" y="381000"/>
            <a:ext cx="5714834" cy="584775"/>
          </a:xfrm>
          <a:prstGeom prst="rect">
            <a:avLst/>
          </a:prstGeom>
        </p:spPr>
        <p:txBody>
          <a:bodyPr wrap="none">
            <a:spAutoFit/>
          </a:bodyPr>
          <a:lstStyle/>
          <a:p>
            <a:r>
              <a:rPr lang="en-US" sz="3200" b="1" dirty="0" smtClean="0">
                <a:solidFill>
                  <a:srgbClr val="C00000"/>
                </a:solidFill>
              </a:rPr>
              <a:t>Heisenberg uncertainty Principle</a:t>
            </a:r>
            <a:endParaRPr lang="en-US" sz="3200" b="1" dirty="0">
              <a:solidFill>
                <a:srgbClr val="C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a:stretch>
            <a:fillRect/>
          </a:stretch>
        </p:blipFill>
        <p:spPr bwMode="auto">
          <a:xfrm>
            <a:off x="228601" y="1676400"/>
            <a:ext cx="4343400" cy="4495800"/>
          </a:xfrm>
          <a:prstGeom prst="rect">
            <a:avLst/>
          </a:prstGeom>
          <a:noFill/>
          <a:ln w="9525">
            <a:solidFill>
              <a:schemeClr val="tx1"/>
            </a:solidFill>
            <a:miter lim="800000"/>
            <a:headEnd/>
            <a:tailEnd/>
          </a:ln>
          <a:effectLst/>
        </p:spPr>
      </p:pic>
      <p:pic>
        <p:nvPicPr>
          <p:cNvPr id="37891" name="Picture 3"/>
          <p:cNvPicPr>
            <a:picLocks noChangeAspect="1" noChangeArrowheads="1"/>
          </p:cNvPicPr>
          <p:nvPr/>
        </p:nvPicPr>
        <p:blipFill>
          <a:blip r:embed="rId3"/>
          <a:srcRect/>
          <a:stretch>
            <a:fillRect/>
          </a:stretch>
        </p:blipFill>
        <p:spPr bwMode="auto">
          <a:xfrm>
            <a:off x="4724399" y="1676400"/>
            <a:ext cx="4199585" cy="4419600"/>
          </a:xfrm>
          <a:prstGeom prst="rect">
            <a:avLst/>
          </a:prstGeom>
          <a:noFill/>
          <a:ln w="9525">
            <a:solidFill>
              <a:schemeClr val="tx1"/>
            </a:solidFill>
            <a:miter lim="800000"/>
            <a:headEnd/>
            <a:tailEnd/>
          </a:ln>
          <a:effectLst/>
        </p:spPr>
      </p:pic>
      <p:sp>
        <p:nvSpPr>
          <p:cNvPr id="5" name="Rectangle 4"/>
          <p:cNvSpPr/>
          <p:nvPr/>
        </p:nvSpPr>
        <p:spPr>
          <a:xfrm>
            <a:off x="1676400" y="381000"/>
            <a:ext cx="5714834" cy="584775"/>
          </a:xfrm>
          <a:prstGeom prst="rect">
            <a:avLst/>
          </a:prstGeom>
        </p:spPr>
        <p:txBody>
          <a:bodyPr wrap="none">
            <a:spAutoFit/>
          </a:bodyPr>
          <a:lstStyle/>
          <a:p>
            <a:r>
              <a:rPr lang="en-US" sz="3200" b="1" dirty="0" smtClean="0">
                <a:solidFill>
                  <a:srgbClr val="C00000"/>
                </a:solidFill>
              </a:rPr>
              <a:t>Heisenberg uncertainty Principle</a:t>
            </a:r>
            <a:endParaRPr lang="en-US" sz="3200" b="1" dirty="0">
              <a:solidFill>
                <a:srgbClr val="C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1" name="Picture 3"/>
          <p:cNvPicPr>
            <a:picLocks noChangeAspect="1" noChangeArrowheads="1"/>
          </p:cNvPicPr>
          <p:nvPr/>
        </p:nvPicPr>
        <p:blipFill>
          <a:blip r:embed="rId2"/>
          <a:srcRect/>
          <a:stretch>
            <a:fillRect/>
          </a:stretch>
        </p:blipFill>
        <p:spPr bwMode="auto">
          <a:xfrm>
            <a:off x="1905000" y="1828800"/>
            <a:ext cx="5715000" cy="4467225"/>
          </a:xfrm>
          <a:prstGeom prst="rect">
            <a:avLst/>
          </a:prstGeom>
          <a:noFill/>
          <a:ln w="9525">
            <a:solidFill>
              <a:schemeClr val="tx1"/>
            </a:solidFill>
            <a:miter lim="800000"/>
            <a:headEnd/>
            <a:tailEnd/>
          </a:ln>
          <a:effectLst/>
        </p:spPr>
      </p:pic>
      <p:sp>
        <p:nvSpPr>
          <p:cNvPr id="5" name="Rectangle 4"/>
          <p:cNvSpPr/>
          <p:nvPr/>
        </p:nvSpPr>
        <p:spPr>
          <a:xfrm>
            <a:off x="1676400" y="381000"/>
            <a:ext cx="5714834" cy="584775"/>
          </a:xfrm>
          <a:prstGeom prst="rect">
            <a:avLst/>
          </a:prstGeom>
        </p:spPr>
        <p:txBody>
          <a:bodyPr wrap="none">
            <a:spAutoFit/>
          </a:bodyPr>
          <a:lstStyle/>
          <a:p>
            <a:r>
              <a:rPr lang="en-US" sz="3200" b="1" dirty="0" smtClean="0">
                <a:solidFill>
                  <a:srgbClr val="C00000"/>
                </a:solidFill>
              </a:rPr>
              <a:t>Heisenberg uncertainty Principle</a:t>
            </a:r>
            <a:endParaRPr lang="en-US" sz="3200" b="1" dirty="0">
              <a:solidFill>
                <a:srgbClr val="C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a:stretch>
            <a:fillRect/>
          </a:stretch>
        </p:blipFill>
        <p:spPr bwMode="auto">
          <a:xfrm>
            <a:off x="228600" y="1676400"/>
            <a:ext cx="4233863" cy="4800600"/>
          </a:xfrm>
          <a:prstGeom prst="rect">
            <a:avLst/>
          </a:prstGeom>
          <a:noFill/>
          <a:ln w="9525">
            <a:noFill/>
            <a:miter lim="800000"/>
            <a:headEnd/>
            <a:tailEnd/>
          </a:ln>
          <a:effectLst/>
        </p:spPr>
      </p:pic>
      <p:pic>
        <p:nvPicPr>
          <p:cNvPr id="38915" name="Picture 3"/>
          <p:cNvPicPr>
            <a:picLocks noChangeAspect="1" noChangeArrowheads="1"/>
          </p:cNvPicPr>
          <p:nvPr/>
        </p:nvPicPr>
        <p:blipFill>
          <a:blip r:embed="rId3"/>
          <a:srcRect/>
          <a:stretch>
            <a:fillRect/>
          </a:stretch>
        </p:blipFill>
        <p:spPr bwMode="auto">
          <a:xfrm>
            <a:off x="4724400" y="1676400"/>
            <a:ext cx="4176713" cy="1219200"/>
          </a:xfrm>
          <a:prstGeom prst="rect">
            <a:avLst/>
          </a:prstGeom>
          <a:noFill/>
          <a:ln w="9525">
            <a:noFill/>
            <a:miter lim="800000"/>
            <a:headEnd/>
            <a:tailEnd/>
          </a:ln>
          <a:effectLst/>
        </p:spPr>
      </p:pic>
      <p:pic>
        <p:nvPicPr>
          <p:cNvPr id="38916" name="Picture 4"/>
          <p:cNvPicPr>
            <a:picLocks noChangeAspect="1" noChangeArrowheads="1"/>
          </p:cNvPicPr>
          <p:nvPr/>
        </p:nvPicPr>
        <p:blipFill>
          <a:blip r:embed="rId4"/>
          <a:srcRect/>
          <a:stretch>
            <a:fillRect/>
          </a:stretch>
        </p:blipFill>
        <p:spPr bwMode="auto">
          <a:xfrm>
            <a:off x="4724400" y="2895600"/>
            <a:ext cx="4191000" cy="3581400"/>
          </a:xfrm>
          <a:prstGeom prst="rect">
            <a:avLst/>
          </a:prstGeom>
          <a:noFill/>
          <a:ln w="9525">
            <a:noFill/>
            <a:miter lim="800000"/>
            <a:headEnd/>
            <a:tailEnd/>
          </a:ln>
          <a:effectLst/>
        </p:spPr>
      </p:pic>
      <p:sp>
        <p:nvSpPr>
          <p:cNvPr id="6" name="Rectangle 5"/>
          <p:cNvSpPr/>
          <p:nvPr/>
        </p:nvSpPr>
        <p:spPr>
          <a:xfrm>
            <a:off x="1676400" y="381000"/>
            <a:ext cx="5714834" cy="584775"/>
          </a:xfrm>
          <a:prstGeom prst="rect">
            <a:avLst/>
          </a:prstGeom>
        </p:spPr>
        <p:txBody>
          <a:bodyPr wrap="none">
            <a:spAutoFit/>
          </a:bodyPr>
          <a:lstStyle/>
          <a:p>
            <a:r>
              <a:rPr lang="en-US" sz="3200" b="1" dirty="0" smtClean="0">
                <a:solidFill>
                  <a:srgbClr val="C00000"/>
                </a:solidFill>
              </a:rPr>
              <a:t>Heisenberg uncertainty Principle</a:t>
            </a:r>
            <a:endParaRPr lang="en-US" sz="3200" b="1" dirty="0">
              <a:solidFill>
                <a:srgbClr val="C00000"/>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2.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3.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4.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5.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6.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Resource_x0020_Type xmlns="3dad766c-9e36-455d-8d7c-234eca89fec7">
      <Value>Academic</Value>
    </Resource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E15530F9F60545B52DE8E9A53E995E" ma:contentTypeVersion="1" ma:contentTypeDescription="Create a new document." ma:contentTypeScope="" ma:versionID="1e94e28673f0d039f8c7f804c951847f">
  <xsd:schema xmlns:xsd="http://www.w3.org/2001/XMLSchema" xmlns:p="http://schemas.microsoft.com/office/2006/metadata/properties" xmlns:ns2="3dad766c-9e36-455d-8d7c-234eca89fec7" targetNamespace="http://schemas.microsoft.com/office/2006/metadata/properties" ma:root="true" ma:fieldsID="111b1d09fd174d8180c4ea5adcf5fafb" ns2:_="">
    <xsd:import namespace="3dad766c-9e36-455d-8d7c-234eca89fec7"/>
    <xsd:element name="properties">
      <xsd:complexType>
        <xsd:sequence>
          <xsd:element name="documentManagement">
            <xsd:complexType>
              <xsd:all>
                <xsd:element ref="ns2:Resource_x0020_Type" minOccurs="0"/>
              </xsd:all>
            </xsd:complexType>
          </xsd:element>
        </xsd:sequence>
      </xsd:complexType>
    </xsd:element>
  </xsd:schema>
  <xsd:schema xmlns:xsd="http://www.w3.org/2001/XMLSchema" xmlns:dms="http://schemas.microsoft.com/office/2006/documentManagement/types" targetNamespace="3dad766c-9e36-455d-8d7c-234eca89fec7" elementFormDefault="qualified">
    <xsd:import namespace="http://schemas.microsoft.com/office/2006/documentManagement/types"/>
    <xsd:element name="Resource_x0020_Type" ma:index="8" nillable="true" ma:displayName="Resource Type" ma:default="" ma:internalName="Resource_x0020_Type" ma:requiredMultiChoice="true">
      <xsd:complexType>
        <xsd:complexContent>
          <xsd:extension base="dms:MultiChoiceFillIn">
            <xsd:sequence>
              <xsd:element name="Value" maxOccurs="unbounded" minOccurs="0" nillable="true">
                <xsd:simpleType>
                  <xsd:union memberTypes="dms:Text">
                    <xsd:simpleType>
                      <xsd:restriction base="dms:Choice">
                        <xsd:enumeration value="Academic"/>
                        <xsd:enumeration value="AP"/>
                        <xsd:enumeration value="Pre AP"/>
                        <xsd:enumeration value="Parent Resource"/>
                        <xsd:enumeration value="Student Resource"/>
                        <xsd:enumeration value="Publications"/>
                        <xsd:enumeration value="Homework"/>
                        <xsd:enumeration value="Other"/>
                      </xsd:restriction>
                    </xsd:simpleType>
                  </xsd:un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6F17AAF-C57F-408D-9A57-76A82F46F9DC}">
  <ds:schemaRefs>
    <ds:schemaRef ds:uri="http://schemas.microsoft.com/office/2006/metadata/properties"/>
    <ds:schemaRef ds:uri="3dad766c-9e36-455d-8d7c-234eca89fec7"/>
  </ds:schemaRefs>
</ds:datastoreItem>
</file>

<file path=customXml/itemProps2.xml><?xml version="1.0" encoding="utf-8"?>
<ds:datastoreItem xmlns:ds="http://schemas.openxmlformats.org/officeDocument/2006/customXml" ds:itemID="{E9E5A568-268E-4814-B3FD-9E79678F9D10}">
  <ds:schemaRefs>
    <ds:schemaRef ds:uri="http://schemas.microsoft.com/sharepoint/v3/contenttype/forms"/>
  </ds:schemaRefs>
</ds:datastoreItem>
</file>

<file path=customXml/itemProps3.xml><?xml version="1.0" encoding="utf-8"?>
<ds:datastoreItem xmlns:ds="http://schemas.openxmlformats.org/officeDocument/2006/customXml" ds:itemID="{DEAAE2A8-72E6-40CA-8BA8-0018918D5F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d766c-9e36-455d-8d7c-234eca89fec7"/>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Median</Template>
  <TotalTime>1957</TotalTime>
  <Words>2001</Words>
  <Application>Microsoft Office PowerPoint</Application>
  <PresentationFormat>On-screen Show (4:3)</PresentationFormat>
  <Paragraphs>129</Paragraphs>
  <Slides>33</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Median</vt:lpstr>
      <vt:lpstr>Equation</vt:lpstr>
      <vt:lpstr>Slide 1</vt:lpstr>
      <vt:lpstr>Slide 2</vt:lpstr>
      <vt:lpstr>Slide 3</vt:lpstr>
      <vt:lpstr>Development of Atomic Models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Katy 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Chemistry powerpoint</dc:title>
  <dc:creator>Kristin Haase-Alvey</dc:creator>
  <cp:lastModifiedBy>SHIV SWAYAMBHU</cp:lastModifiedBy>
  <cp:revision>216</cp:revision>
  <dcterms:created xsi:type="dcterms:W3CDTF">2010-05-03T12:03:31Z</dcterms:created>
  <dcterms:modified xsi:type="dcterms:W3CDTF">2019-02-04T00:51:07Z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0x0101008EE15530F9F60545B52DE8E9A53E995E</vt:lpwstr>
  </property>
</Properties>
</file>